
<file path=[Content_Types].xml><?xml version="1.0" encoding="utf-8"?>
<Types xmlns="http://schemas.openxmlformats.org/package/2006/content-types">
  <Default Extension="xml" ContentType="application/xml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tif" ContentType="image/tif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0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0" r:id="rId30"/>
    <p:sldId id="291" r:id="rId31"/>
    <p:sldId id="286" r:id="rId32"/>
    <p:sldId id="287" r:id="rId33"/>
    <p:sldId id="288" r:id="rId34"/>
    <p:sldId id="289" r:id="rId35"/>
    <p:sldId id="292" r:id="rId36"/>
    <p:sldId id="293" r:id="rId3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D90"/>
    <a:srgbClr val="386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1" autoAdjust="0"/>
  </p:normalViewPr>
  <p:slideViewPr>
    <p:cSldViewPr snapToGrid="0" snapToObjects="1">
      <p:cViewPr>
        <p:scale>
          <a:sx n="121" d="100"/>
          <a:sy n="121" d="100"/>
        </p:scale>
        <p:origin x="-608" y="-168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Rating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DVTS</c:v>
                </c:pt>
                <c:pt idx="1">
                  <c:v>ConferenceXP</c:v>
                </c:pt>
                <c:pt idx="2">
                  <c:v>H.323</c:v>
                </c:pt>
                <c:pt idx="3">
                  <c:v>Ultragrid</c:v>
                </c:pt>
                <c:pt idx="4">
                  <c:v>LOLA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3.0</c:v>
                </c:pt>
                <c:pt idx="2">
                  <c:v>5.0</c:v>
                </c:pt>
                <c:pt idx="3">
                  <c:v>2.0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2125238232"/>
        <c:axId val="-2089530504"/>
        <c:axId val="0"/>
      </c:bar3DChart>
      <c:catAx>
        <c:axId val="-21252382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loriola Std"/>
              </a:defRPr>
            </a:pPr>
            <a:endParaRPr lang="en-US"/>
          </a:p>
        </c:txPr>
        <c:crossAx val="-2089530504"/>
        <c:crosses val="autoZero"/>
        <c:auto val="1"/>
        <c:lblAlgn val="ctr"/>
        <c:lblOffset val="100"/>
        <c:noMultiLvlLbl val="0"/>
      </c:catAx>
      <c:valAx>
        <c:axId val="-208953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5238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DVTS</c:v>
                </c:pt>
                <c:pt idx="1">
                  <c:v>ConferenceXP</c:v>
                </c:pt>
                <c:pt idx="2">
                  <c:v>H.323</c:v>
                </c:pt>
                <c:pt idx="3">
                  <c:v>Ultragrid</c:v>
                </c:pt>
                <c:pt idx="4">
                  <c:v>LOLA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3.0</c:v>
                </c:pt>
                <c:pt idx="2">
                  <c:v>3.0</c:v>
                </c:pt>
                <c:pt idx="3">
                  <c:v>5.0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2124388936"/>
        <c:axId val="-2093393528"/>
        <c:axId val="0"/>
      </c:bar3DChart>
      <c:catAx>
        <c:axId val="-21243889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loriola Std"/>
              </a:defRPr>
            </a:pPr>
            <a:endParaRPr lang="en-US"/>
          </a:p>
        </c:txPr>
        <c:crossAx val="-2093393528"/>
        <c:crosses val="autoZero"/>
        <c:auto val="1"/>
        <c:lblAlgn val="ctr"/>
        <c:lblOffset val="100"/>
        <c:noMultiLvlLbl val="0"/>
      </c:catAx>
      <c:valAx>
        <c:axId val="-209339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4388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DVTS</c:v>
                </c:pt>
                <c:pt idx="1">
                  <c:v>ConferenceXP</c:v>
                </c:pt>
                <c:pt idx="2">
                  <c:v>H.323</c:v>
                </c:pt>
                <c:pt idx="3">
                  <c:v>Ultragrid</c:v>
                </c:pt>
                <c:pt idx="4">
                  <c:v>LOLA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3.0</c:v>
                </c:pt>
                <c:pt idx="4">
                  <c:v>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2112976792"/>
        <c:axId val="-2109806952"/>
        <c:axId val="0"/>
      </c:bar3DChart>
      <c:catAx>
        <c:axId val="-211297679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loriola Std"/>
              </a:defRPr>
            </a:pPr>
            <a:endParaRPr lang="en-US"/>
          </a:p>
        </c:txPr>
        <c:crossAx val="-2109806952"/>
        <c:crosses val="autoZero"/>
        <c:auto val="1"/>
        <c:lblAlgn val="ctr"/>
        <c:lblOffset val="100"/>
        <c:noMultiLvlLbl val="0"/>
      </c:catAx>
      <c:valAx>
        <c:axId val="-210980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12976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DVTS</c:v>
                </c:pt>
                <c:pt idx="1">
                  <c:v>ConferenceXP</c:v>
                </c:pt>
                <c:pt idx="2">
                  <c:v>H.323</c:v>
                </c:pt>
                <c:pt idx="3">
                  <c:v>Ultragrid</c:v>
                </c:pt>
                <c:pt idx="4">
                  <c:v>LOLA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3.0</c:v>
                </c:pt>
                <c:pt idx="3">
                  <c:v>5.0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2140572216"/>
        <c:axId val="-2113895736"/>
        <c:axId val="0"/>
      </c:bar3DChart>
      <c:catAx>
        <c:axId val="-214057221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loriola Std"/>
              </a:defRPr>
            </a:pPr>
            <a:endParaRPr lang="en-US"/>
          </a:p>
        </c:txPr>
        <c:crossAx val="-2113895736"/>
        <c:crosses val="autoZero"/>
        <c:auto val="1"/>
        <c:lblAlgn val="ctr"/>
        <c:lblOffset val="100"/>
        <c:noMultiLvlLbl val="0"/>
      </c:catAx>
      <c:valAx>
        <c:axId val="-211389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40572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610400262467"/>
          <c:y val="0.040625"/>
          <c:w val="0.491169764610971"/>
          <c:h val="0.9593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Ease of Use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DVTS</c:v>
                </c:pt>
                <c:pt idx="1">
                  <c:v>ConferenceXP</c:v>
                </c:pt>
                <c:pt idx="2">
                  <c:v>H.323</c:v>
                </c:pt>
                <c:pt idx="3">
                  <c:v>Ultragrid</c:v>
                </c:pt>
                <c:pt idx="4">
                  <c:v>LOLA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3.0</c:v>
                </c:pt>
                <c:pt idx="2">
                  <c:v>5.0</c:v>
                </c:pt>
                <c:pt idx="3">
                  <c:v>2.0</c:v>
                </c:pt>
                <c:pt idx="4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A/V Quality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DVTS</c:v>
                </c:pt>
                <c:pt idx="1">
                  <c:v>ConferenceXP</c:v>
                </c:pt>
                <c:pt idx="2">
                  <c:v>H.323</c:v>
                </c:pt>
                <c:pt idx="3">
                  <c:v>Ultragrid</c:v>
                </c:pt>
                <c:pt idx="4">
                  <c:v>LOLA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1.0</c:v>
                </c:pt>
                <c:pt idx="1">
                  <c:v>3.0</c:v>
                </c:pt>
                <c:pt idx="2">
                  <c:v>3.0</c:v>
                </c:pt>
                <c:pt idx="3">
                  <c:v>5.0</c:v>
                </c:pt>
                <c:pt idx="4">
                  <c:v>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Latency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DVTS</c:v>
                </c:pt>
                <c:pt idx="1">
                  <c:v>ConferenceXP</c:v>
                </c:pt>
                <c:pt idx="2">
                  <c:v>H.323</c:v>
                </c:pt>
                <c:pt idx="3">
                  <c:v>Ultragrid</c:v>
                </c:pt>
                <c:pt idx="4">
                  <c:v>LOLA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3.0</c:v>
                </c:pt>
                <c:pt idx="4">
                  <c:v>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Accessibility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DVTS</c:v>
                </c:pt>
                <c:pt idx="1">
                  <c:v>ConferenceXP</c:v>
                </c:pt>
                <c:pt idx="2">
                  <c:v>H.323</c:v>
                </c:pt>
                <c:pt idx="3">
                  <c:v>Ultragrid</c:v>
                </c:pt>
                <c:pt idx="4">
                  <c:v>LOLA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2.0</c:v>
                </c:pt>
                <c:pt idx="1">
                  <c:v>4.0</c:v>
                </c:pt>
                <c:pt idx="2">
                  <c:v>3.0</c:v>
                </c:pt>
                <c:pt idx="3">
                  <c:v>5.0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9817432"/>
        <c:axId val="-2144869528"/>
      </c:barChart>
      <c:catAx>
        <c:axId val="-21298174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Gloriola Std"/>
              </a:defRPr>
            </a:pPr>
            <a:endParaRPr lang="en-US"/>
          </a:p>
        </c:txPr>
        <c:crossAx val="-2144869528"/>
        <c:crosses val="autoZero"/>
        <c:auto val="1"/>
        <c:lblAlgn val="ctr"/>
        <c:lblOffset val="100"/>
        <c:noMultiLvlLbl val="0"/>
      </c:catAx>
      <c:valAx>
        <c:axId val="-2144869528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-2129817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769545941663"/>
          <c:y val="0.348928149606299"/>
          <c:w val="0.19283036293967"/>
          <c:h val="0.31464370078740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  <a:latin typeface="Gloriola Std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C5D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1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1" spc="-80" baseline="0">
                <a:solidFill>
                  <a:schemeClr val="bg1"/>
                </a:solidFill>
                <a:latin typeface="Gloriola Std"/>
                <a:cs typeface="Gloriola St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1" cap="all" spc="120" baseline="0">
                <a:solidFill>
                  <a:srgbClr val="FFFFFF"/>
                </a:solidFill>
                <a:latin typeface="Gloriola Std"/>
                <a:cs typeface="Gloriola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672580"/>
            <a:ext cx="3429000" cy="21288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www.nws.edu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952262" y="4084082"/>
            <a:ext cx="107157" cy="2011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5524261" y="1523762"/>
            <a:ext cx="107158" cy="7132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 descr="NWS_logowhit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6" y="4479871"/>
            <a:ext cx="619235" cy="4644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www.nws.edu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858" y="382845"/>
            <a:ext cx="7895918" cy="3439447"/>
          </a:xfrm>
        </p:spPr>
        <p:txBody>
          <a:bodyPr/>
          <a:lstStyle>
            <a:lvl1pPr>
              <a:defRPr sz="3200"/>
            </a:lvl1pPr>
            <a:lvl2pPr marL="274320" indent="0">
              <a:buNone/>
              <a:defRPr sz="2800" baseline="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1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8858" y="3849943"/>
            <a:ext cx="7895919" cy="433235"/>
          </a:xfrm>
        </p:spPr>
        <p:txBody>
          <a:bodyPr anchor="t">
            <a:normAutofit/>
          </a:bodyPr>
          <a:lstStyle>
            <a:lvl1pPr>
              <a:defRPr sz="2000" baseline="0">
                <a:solidFill>
                  <a:srgbClr val="2C5D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C5D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C5D90"/>
                </a:solidFill>
              </a:defRPr>
            </a:lvl1pPr>
            <a:lvl2pPr>
              <a:defRPr>
                <a:solidFill>
                  <a:srgbClr val="2C5D90"/>
                </a:solidFill>
              </a:defRPr>
            </a:lvl2pPr>
            <a:lvl3pPr>
              <a:defRPr>
                <a:solidFill>
                  <a:srgbClr val="2C5D90"/>
                </a:solidFill>
              </a:defRPr>
            </a:lvl3pPr>
            <a:lvl4pPr>
              <a:defRPr>
                <a:solidFill>
                  <a:srgbClr val="2C5D90"/>
                </a:solidFill>
              </a:defRPr>
            </a:lvl4pPr>
            <a:lvl5pPr>
              <a:defRPr>
                <a:solidFill>
                  <a:srgbClr val="2C5D9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868AF"/>
                </a:solidFill>
              </a:defRPr>
            </a:lvl1pPr>
          </a:lstStyle>
          <a:p>
            <a:r>
              <a:rPr lang="en-US" dirty="0" err="1" smtClean="0"/>
              <a:t>www.nws.edu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1" u="sng" cap="all" spc="120" baseline="0">
                <a:solidFill>
                  <a:srgbClr val="2C5D90"/>
                </a:solidFill>
                <a:latin typeface="Gloriola Std"/>
                <a:cs typeface="Gloriola St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C5D90"/>
                </a:solidFill>
              </a:defRPr>
            </a:lvl1pPr>
          </a:lstStyle>
          <a:p>
            <a:r>
              <a:rPr lang="en-US" dirty="0" err="1" smtClean="0"/>
              <a:t>www.nws.edu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63896"/>
            <a:ext cx="7772400" cy="3394472"/>
          </a:xfrm>
        </p:spPr>
        <p:txBody>
          <a:bodyPr>
            <a:normAutofit/>
          </a:bodyPr>
          <a:lstStyle>
            <a:lvl1pPr>
              <a:defRPr sz="1600" b="0">
                <a:solidFill>
                  <a:srgbClr val="2C5D90"/>
                </a:solidFill>
              </a:defRPr>
            </a:lvl1pPr>
            <a:lvl2pPr marL="274320" indent="0">
              <a:buFont typeface="Arial"/>
              <a:buNone/>
              <a:defRPr sz="2400">
                <a:solidFill>
                  <a:srgbClr val="2C5D90"/>
                </a:solidFill>
              </a:defRPr>
            </a:lvl2pPr>
            <a:lvl3pPr marL="914400" indent="0">
              <a:buNone/>
              <a:defRPr sz="2000">
                <a:solidFill>
                  <a:srgbClr val="2C5D90"/>
                </a:solidFill>
              </a:defRPr>
            </a:lvl3pPr>
            <a:lvl4pPr marL="1371600" indent="0">
              <a:buNone/>
              <a:defRPr sz="1800">
                <a:solidFill>
                  <a:srgbClr val="2C5D90"/>
                </a:solidFill>
              </a:defRPr>
            </a:lvl4pPr>
            <a:lvl5pPr marL="1828800" indent="0">
              <a:buNone/>
              <a:defRPr sz="1800">
                <a:solidFill>
                  <a:srgbClr val="2C5D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166" y="1181101"/>
            <a:ext cx="3291840" cy="3394472"/>
          </a:xfrm>
        </p:spPr>
        <p:txBody>
          <a:bodyPr/>
          <a:lstStyle>
            <a:lvl1pPr>
              <a:defRPr sz="2800">
                <a:solidFill>
                  <a:srgbClr val="2C5D90"/>
                </a:solidFill>
              </a:defRPr>
            </a:lvl1pPr>
            <a:lvl2pPr>
              <a:defRPr sz="2400">
                <a:solidFill>
                  <a:srgbClr val="2C5D90"/>
                </a:solidFill>
              </a:defRPr>
            </a:lvl2pPr>
            <a:lvl3pPr>
              <a:defRPr sz="2000">
                <a:solidFill>
                  <a:srgbClr val="2C5D90"/>
                </a:solidFill>
              </a:defRPr>
            </a:lvl3pPr>
            <a:lvl4pPr>
              <a:defRPr sz="1800">
                <a:solidFill>
                  <a:srgbClr val="2C5D90"/>
                </a:solidFill>
              </a:defRPr>
            </a:lvl4pPr>
            <a:lvl5pPr>
              <a:defRPr sz="1800">
                <a:solidFill>
                  <a:srgbClr val="2C5D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8646" y="1181101"/>
            <a:ext cx="3291840" cy="3394472"/>
          </a:xfrm>
        </p:spPr>
        <p:txBody>
          <a:bodyPr/>
          <a:lstStyle>
            <a:lvl1pPr>
              <a:defRPr sz="2800">
                <a:solidFill>
                  <a:srgbClr val="2C5D90"/>
                </a:solidFill>
              </a:defRPr>
            </a:lvl1pPr>
            <a:lvl2pPr>
              <a:defRPr sz="2400">
                <a:solidFill>
                  <a:srgbClr val="2C5D90"/>
                </a:solidFill>
              </a:defRPr>
            </a:lvl2pPr>
            <a:lvl3pPr>
              <a:defRPr sz="2000">
                <a:solidFill>
                  <a:srgbClr val="2C5D90"/>
                </a:solidFill>
              </a:defRPr>
            </a:lvl3pPr>
            <a:lvl4pPr>
              <a:defRPr sz="1800">
                <a:solidFill>
                  <a:srgbClr val="2C5D90"/>
                </a:solidFill>
              </a:defRPr>
            </a:lvl4pPr>
            <a:lvl5pPr>
              <a:defRPr sz="1800">
                <a:solidFill>
                  <a:srgbClr val="2C5D9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C5D90"/>
                </a:solidFill>
              </a:defRPr>
            </a:lvl1pPr>
          </a:lstStyle>
          <a:p>
            <a:r>
              <a:rPr lang="en-US" dirty="0" err="1" smtClean="0"/>
              <a:t>www.nws.edu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100" baseline="0">
                <a:solidFill>
                  <a:srgbClr val="2C5D90"/>
                </a:solidFill>
                <a:latin typeface="Gloriola Std"/>
                <a:cs typeface="Gloriola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4525"/>
            <a:ext cx="3291840" cy="2880360"/>
          </a:xfrm>
        </p:spPr>
        <p:txBody>
          <a:bodyPr/>
          <a:lstStyle>
            <a:lvl1pPr>
              <a:defRPr sz="2400">
                <a:solidFill>
                  <a:srgbClr val="2C5D90"/>
                </a:solidFill>
              </a:defRPr>
            </a:lvl1pPr>
            <a:lvl2pPr>
              <a:defRPr sz="2000">
                <a:solidFill>
                  <a:srgbClr val="2C5D90"/>
                </a:solidFill>
              </a:defRPr>
            </a:lvl2pPr>
            <a:lvl3pPr>
              <a:defRPr sz="1800">
                <a:solidFill>
                  <a:srgbClr val="2C5D90"/>
                </a:solidFill>
              </a:defRPr>
            </a:lvl3pPr>
            <a:lvl4pPr>
              <a:defRPr sz="1600">
                <a:solidFill>
                  <a:srgbClr val="2C5D90"/>
                </a:solidFill>
              </a:defRPr>
            </a:lvl4pPr>
            <a:lvl5pPr>
              <a:defRPr sz="1600">
                <a:solidFill>
                  <a:srgbClr val="2C5D9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1" kern="1200" cap="all" spc="100" baseline="0" dirty="0" smtClean="0">
                <a:solidFill>
                  <a:srgbClr val="2C5D90"/>
                </a:solidFill>
                <a:latin typeface="Gloriola Std"/>
                <a:ea typeface="+mn-ea"/>
                <a:cs typeface="Gloriola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1694525"/>
            <a:ext cx="3291840" cy="2880360"/>
          </a:xfrm>
        </p:spPr>
        <p:txBody>
          <a:bodyPr/>
          <a:lstStyle>
            <a:lvl1pPr>
              <a:defRPr sz="2400">
                <a:solidFill>
                  <a:srgbClr val="2C5D90"/>
                </a:solidFill>
              </a:defRPr>
            </a:lvl1pPr>
            <a:lvl2pPr>
              <a:defRPr sz="2000">
                <a:solidFill>
                  <a:srgbClr val="2C5D90"/>
                </a:solidFill>
              </a:defRPr>
            </a:lvl2pPr>
            <a:lvl3pPr>
              <a:defRPr sz="1800">
                <a:solidFill>
                  <a:srgbClr val="2C5D90"/>
                </a:solidFill>
              </a:defRPr>
            </a:lvl3pPr>
            <a:lvl4pPr>
              <a:defRPr sz="1600">
                <a:solidFill>
                  <a:srgbClr val="2C5D90"/>
                </a:solidFill>
              </a:defRPr>
            </a:lvl4pPr>
            <a:lvl5pPr>
              <a:defRPr sz="1600">
                <a:solidFill>
                  <a:srgbClr val="2C5D9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C5D90"/>
                </a:solidFill>
              </a:defRPr>
            </a:lvl1pPr>
          </a:lstStyle>
          <a:p>
            <a:r>
              <a:rPr lang="en-US" dirty="0" err="1" smtClean="0"/>
              <a:t>www.nws.edu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C5D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www.nws.edu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9576"/>
            <a:ext cx="762000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100" baseline="0">
                <a:solidFill>
                  <a:srgbClr val="2C5D90"/>
                </a:solidFill>
                <a:latin typeface="Gloriola Std"/>
                <a:cs typeface="Gloriola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4525"/>
            <a:ext cx="7620000" cy="2880360"/>
          </a:xfrm>
        </p:spPr>
        <p:txBody>
          <a:bodyPr/>
          <a:lstStyle>
            <a:lvl1pPr>
              <a:defRPr sz="2400">
                <a:solidFill>
                  <a:srgbClr val="2C5D90"/>
                </a:solidFill>
              </a:defRPr>
            </a:lvl1pPr>
            <a:lvl2pPr>
              <a:defRPr sz="2000">
                <a:solidFill>
                  <a:srgbClr val="2C5D90"/>
                </a:solidFill>
              </a:defRPr>
            </a:lvl2pPr>
            <a:lvl3pPr>
              <a:defRPr sz="1800">
                <a:solidFill>
                  <a:srgbClr val="2C5D90"/>
                </a:solidFill>
              </a:defRPr>
            </a:lvl3pPr>
            <a:lvl4pPr>
              <a:defRPr sz="1600">
                <a:solidFill>
                  <a:srgbClr val="2C5D90"/>
                </a:solidFill>
              </a:defRPr>
            </a:lvl4pPr>
            <a:lvl5pPr>
              <a:defRPr sz="1600">
                <a:solidFill>
                  <a:srgbClr val="2C5D9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www.nws.edu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2582" y="233517"/>
            <a:ext cx="8154219" cy="4327054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IMAGE PLACEMENT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C5D90"/>
                </a:solidFill>
              </a:defRPr>
            </a:lvl1pPr>
          </a:lstStyle>
          <a:p>
            <a:r>
              <a:rPr lang="en-US" dirty="0" err="1" smtClean="0"/>
              <a:t>www.nws.edu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C5D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www.nws.edu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 rot="5400000">
            <a:off x="4518422" y="517922"/>
            <a:ext cx="107157" cy="9144000"/>
            <a:chOff x="9001124" y="0"/>
            <a:chExt cx="142876" cy="6858000"/>
          </a:xfrm>
        </p:grpSpPr>
        <p:sp>
          <p:nvSpPr>
            <p:cNvPr id="9" name="Rectangle 8"/>
            <p:cNvSpPr/>
            <p:nvPr/>
          </p:nvSpPr>
          <p:spPr>
            <a:xfrm>
              <a:off x="9001124" y="4846320"/>
              <a:ext cx="142876" cy="20116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01124" y="0"/>
              <a:ext cx="142876" cy="4846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NWS_logowhit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6" y="4479871"/>
            <a:ext cx="619235" cy="46442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6200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3215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1">
                <a:solidFill>
                  <a:srgbClr val="2C5D90"/>
                </a:solidFill>
                <a:latin typeface="Gloriola Std"/>
                <a:cs typeface="Gloriola Std"/>
              </a:defRPr>
            </a:lvl1pPr>
          </a:lstStyle>
          <a:p>
            <a:r>
              <a:rPr lang="en-US" dirty="0" err="1" smtClean="0"/>
              <a:t>www.nws.edu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1775221" y="3269221"/>
            <a:ext cx="107158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82256" y="2319786"/>
            <a:ext cx="107157" cy="5556469"/>
          </a:xfrm>
          <a:prstGeom prst="rect">
            <a:avLst/>
          </a:prstGeom>
          <a:solidFill>
            <a:srgbClr val="2C5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C5D90"/>
              </a:solidFill>
            </a:endParaRPr>
          </a:p>
        </p:txBody>
      </p:sp>
      <p:pic>
        <p:nvPicPr>
          <p:cNvPr id="14" name="Picture 13" descr="NWS_logoblu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32" y="4478805"/>
            <a:ext cx="626241" cy="469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u="sng" kern="1200" cap="all" spc="-60" baseline="0">
          <a:solidFill>
            <a:srgbClr val="2C5D90"/>
          </a:solidFill>
          <a:latin typeface="Gloriola Std"/>
          <a:ea typeface="+mj-ea"/>
          <a:cs typeface="Gloriola Std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rgbClr val="2C5D90"/>
          </a:solidFill>
          <a:latin typeface="Gloriola Std"/>
          <a:ea typeface="+mn-ea"/>
          <a:cs typeface="Gloriola Std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rgbClr val="2C5D90"/>
          </a:solidFill>
          <a:latin typeface="Gloriola Std"/>
          <a:ea typeface="+mn-ea"/>
          <a:cs typeface="Gloriola Std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rgbClr val="2C5D90"/>
          </a:solidFill>
          <a:latin typeface="Gloriola Std"/>
          <a:ea typeface="+mn-ea"/>
          <a:cs typeface="Gloriola Std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rgbClr val="2C5D90"/>
          </a:solidFill>
          <a:latin typeface="Gloriola Std"/>
          <a:ea typeface="+mn-ea"/>
          <a:cs typeface="Gloriola Std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rgbClr val="2C5D90"/>
          </a:solidFill>
          <a:latin typeface="Gloriola Std"/>
          <a:ea typeface="+mn-ea"/>
          <a:cs typeface="Gloriola Std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4.png"/><Relationship Id="rId5" Type="http://schemas.microsoft.com/office/2007/relationships/hdphoto" Target="../media/hdphoto5.wdp"/><Relationship Id="rId6" Type="http://schemas.openxmlformats.org/officeDocument/2006/relationships/image" Target="../media/image25.png"/><Relationship Id="rId7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mailto:Justin.trieger@nws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576"/>
            <a:ext cx="7772400" cy="3428999"/>
          </a:xfrm>
        </p:spPr>
        <p:txBody>
          <a:bodyPr/>
          <a:lstStyle/>
          <a:p>
            <a:r>
              <a:rPr lang="en-US" b="0" u="none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Gloriola Std Medium"/>
                <a:cs typeface="Gloriola Std Medium"/>
              </a:rPr>
              <a:t>Performing Arts and advanced networking</a:t>
            </a:r>
            <a:endParaRPr lang="en-US" b="0" u="none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Gloriola Std Medium"/>
              <a:cs typeface="Gloriola Std Medi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25" y="3028950"/>
            <a:ext cx="8924925" cy="68580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US" b="0" dirty="0" smtClean="0">
                <a:latin typeface="Gloriola Std Light"/>
                <a:cs typeface="Gloriola Std Light"/>
              </a:rPr>
              <a:t>Justin Trieger, </a:t>
            </a:r>
          </a:p>
          <a:p>
            <a:pPr algn="r"/>
            <a:r>
              <a:rPr lang="en-US" b="0" dirty="0" smtClean="0">
                <a:latin typeface="Gloriola Std Light"/>
                <a:cs typeface="Gloriola Std Light"/>
              </a:rPr>
              <a:t>Director of New Media and Distance Learning</a:t>
            </a:r>
          </a:p>
          <a:p>
            <a:pPr algn="r"/>
            <a:r>
              <a:rPr lang="en-US" b="0" dirty="0" smtClean="0">
                <a:latin typeface="Gloriola Std Light"/>
                <a:cs typeface="Gloriola Std Light"/>
              </a:rPr>
              <a:t>New World Symphony</a:t>
            </a:r>
            <a:endParaRPr lang="en-US" b="0" dirty="0">
              <a:latin typeface="Gloriola Std Light"/>
              <a:cs typeface="Gloriola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693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6247" y="421591"/>
            <a:ext cx="2372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Gloriola Std"/>
                <a:cs typeface="Gloriola Std"/>
              </a:rPr>
              <a:t>ConferenceXP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466" y="1388186"/>
            <a:ext cx="29803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200ms+ latency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Standard </a:t>
            </a:r>
            <a:r>
              <a:rPr lang="en-US" dirty="0" err="1" smtClean="0">
                <a:solidFill>
                  <a:srgbClr val="FFFFFF"/>
                </a:solidFill>
                <a:latin typeface="Gloriola Std Light"/>
                <a:cs typeface="Gloriola Std Light"/>
              </a:rPr>
              <a:t>Def</a:t>
            </a:r>
            <a:endParaRPr lang="en-US" dirty="0" smtClean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No error-correction (UDP)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No echo-cancellation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3" name="Picture 2" descr="conferenceXP_4wa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7" y="1259719"/>
            <a:ext cx="4197234" cy="314899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32129" y="1270630"/>
            <a:ext cx="31149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Originally developed by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Microsoft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FREE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Windows Only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Now open-source and 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maintained by University of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Washington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269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1697" y="421591"/>
            <a:ext cx="425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Gloriola Std"/>
                <a:cs typeface="Gloriola Std"/>
              </a:rPr>
              <a:t>ConferenceXP</a:t>
            </a:r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 – The Good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466" y="1388186"/>
            <a:ext cx="29803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200ms+ latency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Standard </a:t>
            </a:r>
            <a:r>
              <a:rPr lang="en-US" dirty="0" err="1" smtClean="0">
                <a:solidFill>
                  <a:srgbClr val="FFFFFF"/>
                </a:solidFill>
                <a:latin typeface="Gloriola Std Light"/>
                <a:cs typeface="Gloriola Std Light"/>
              </a:rPr>
              <a:t>Def</a:t>
            </a:r>
            <a:endParaRPr lang="en-US" dirty="0" smtClean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No error-correction (UDP)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No echo-cancellation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3" name="Picture 2" descr="conferenceXP_4wa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7" y="1259719"/>
            <a:ext cx="4197234" cy="314899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32129" y="1270630"/>
            <a:ext cx="33265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Works with most consumer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and professional devices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Variable bandwidth allocation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for audio and video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Easy multipoint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Security transversal possible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618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7637" y="421591"/>
            <a:ext cx="4006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Gloriola Std"/>
                <a:cs typeface="Gloriola Std"/>
              </a:rPr>
              <a:t>ConferenceXP</a:t>
            </a:r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 – The Bad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466" y="1388186"/>
            <a:ext cx="29803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200ms+ latency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Standard </a:t>
            </a:r>
            <a:r>
              <a:rPr lang="en-US" dirty="0" err="1" smtClean="0">
                <a:solidFill>
                  <a:srgbClr val="FFFFFF"/>
                </a:solidFill>
                <a:latin typeface="Gloriola Std Light"/>
                <a:cs typeface="Gloriola Std Light"/>
              </a:rPr>
              <a:t>Def</a:t>
            </a:r>
            <a:endParaRPr lang="en-US" dirty="0" smtClean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No error-correction (UDP)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No echo-cancellation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3" name="Picture 2" descr="conferenceXP_4way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7" y="1259719"/>
            <a:ext cx="4197234" cy="314899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58664" y="1270630"/>
            <a:ext cx="357662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Only works well on Windows/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err="1" smtClean="0">
                <a:solidFill>
                  <a:srgbClr val="FFFFFF"/>
                </a:solidFill>
                <a:latin typeface="Gloriola Std Light"/>
                <a:cs typeface="Gloriola Std Light"/>
              </a:rPr>
              <a:t>Bootcamped</a:t>
            </a: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 Mac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Only uses antiquated 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compression scheme out-of-the-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box for video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Heavy CPU utilization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P2P connections are buggy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699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5583" y="412807"/>
            <a:ext cx="105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H.323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505" y="1556087"/>
            <a:ext cx="33906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Low-bandwidth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Ubiquitous in higher education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Commercial solution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Secure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5" name="Picture 4" descr="p7_6Lsp7Jmt40hYTPoD74M89UcNNw_HwuHjQgndHm4g__78821.1370371287.1280.1280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9" b="100000" l="4375" r="98125">
                        <a14:foregroundMark x1="31875" y1="42038" x2="31875" y2="42038"/>
                        <a14:foregroundMark x1="77500" y1="31847" x2="77500" y2="31847"/>
                        <a14:foregroundMark x1="62500" y1="4459" x2="97500" y2="61146"/>
                        <a14:foregroundMark x1="83750" y1="82803" x2="67500" y2="92994"/>
                        <a14:foregroundMark x1="63125" y1="90446" x2="63125" y2="90446"/>
                        <a14:foregroundMark x1="24375" y1="43949" x2="34375" y2="50955"/>
                        <a14:foregroundMark x1="37500" y1="42038" x2="39375" y2="57962"/>
                        <a14:foregroundMark x1="20625" y1="57962" x2="21875" y2="43312"/>
                        <a14:foregroundMark x1="6250" y1="72611" x2="4375" y2="75796"/>
                        <a14:foregroundMark x1="37500" y1="84076" x2="52500" y2="84713"/>
                        <a14:foregroundMark x1="26250" y1="40127" x2="26250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7" y="1140776"/>
            <a:ext cx="3213446" cy="31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1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1033" y="412807"/>
            <a:ext cx="2938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H.323 – The Good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505" y="1272668"/>
            <a:ext cx="31085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HD Resolutions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Low bandwidth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Error correction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Easy Multipoint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Onboard Echo Cancellation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5" name="Picture 4" descr="p7_6Lsp7Jmt40hYTPoD74M89UcNNw_HwuHjQgndHm4g__78821.1370371287.1280.1280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9" b="100000" l="4375" r="98125">
                        <a14:foregroundMark x1="31875" y1="42038" x2="31875" y2="42038"/>
                        <a14:foregroundMark x1="77500" y1="31847" x2="77500" y2="31847"/>
                        <a14:foregroundMark x1="62500" y1="4459" x2="97500" y2="61146"/>
                        <a14:foregroundMark x1="83750" y1="82803" x2="67500" y2="92994"/>
                        <a14:foregroundMark x1="63125" y1="90446" x2="63125" y2="90446"/>
                        <a14:foregroundMark x1="24375" y1="43949" x2="34375" y2="50955"/>
                        <a14:foregroundMark x1="37500" y1="42038" x2="39375" y2="57962"/>
                        <a14:foregroundMark x1="20625" y1="57962" x2="21875" y2="43312"/>
                        <a14:foregroundMark x1="6250" y1="72611" x2="4375" y2="75796"/>
                        <a14:foregroundMark x1="37500" y1="84076" x2="52500" y2="84713"/>
                        <a14:foregroundMark x1="26250" y1="40127" x2="26250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7" y="1140776"/>
            <a:ext cx="3213446" cy="31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9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6973" y="412807"/>
            <a:ext cx="2687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H.323 – The Bad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505" y="1556087"/>
            <a:ext cx="35189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Best sounding codecs are 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proprietary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Expensive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Onboard Echo Cancellation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Awkward handshaking between 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manufacturers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5" name="Picture 4" descr="p7_6Lsp7Jmt40hYTPoD74M89UcNNw_HwuHjQgndHm4g__78821.1370371287.1280.1280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9" b="100000" l="4375" r="98125">
                        <a14:foregroundMark x1="31875" y1="42038" x2="31875" y2="42038"/>
                        <a14:foregroundMark x1="77500" y1="31847" x2="77500" y2="31847"/>
                        <a14:foregroundMark x1="62500" y1="4459" x2="97500" y2="61146"/>
                        <a14:foregroundMark x1="83750" y1="82803" x2="67500" y2="92994"/>
                        <a14:foregroundMark x1="63125" y1="90446" x2="63125" y2="90446"/>
                        <a14:foregroundMark x1="24375" y1="43949" x2="34375" y2="50955"/>
                        <a14:foregroundMark x1="37500" y1="42038" x2="39375" y2="57962"/>
                        <a14:foregroundMark x1="20625" y1="57962" x2="21875" y2="43312"/>
                        <a14:foregroundMark x1="6250" y1="72611" x2="4375" y2="75796"/>
                        <a14:foregroundMark x1="37500" y1="84076" x2="52500" y2="84713"/>
                        <a14:foregroundMark x1="26250" y1="40127" x2="26250" y2="4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7" y="1140776"/>
            <a:ext cx="3213446" cy="31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6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3703" y="412807"/>
            <a:ext cx="1549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Gloriola Std"/>
                <a:cs typeface="Gloriola Std"/>
              </a:rPr>
              <a:t>Ultragrid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017" y="1548130"/>
            <a:ext cx="37753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Software solution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Developed by Czech R&amp;E network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in 2002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More commonly used in medical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applications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r="7871" b="13816"/>
          <a:stretch/>
        </p:blipFill>
        <p:spPr>
          <a:xfrm>
            <a:off x="4968343" y="1492912"/>
            <a:ext cx="3690252" cy="21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50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1628" y="412807"/>
            <a:ext cx="334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Gloriola Std"/>
                <a:cs typeface="Gloriola Std"/>
              </a:rPr>
              <a:t>Ultragrid</a:t>
            </a:r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 –The Good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017" y="1548130"/>
            <a:ext cx="35189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Uses commodity PC and Mac 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hardware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Support for up to 8K resolution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Excellent support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Works on a variety of OS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r="7871" b="13816"/>
          <a:stretch/>
        </p:blipFill>
        <p:spPr>
          <a:xfrm>
            <a:off x="4968343" y="1492912"/>
            <a:ext cx="3690252" cy="21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4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7568" y="412807"/>
            <a:ext cx="3089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Gloriola Std"/>
                <a:cs typeface="Gloriola Std"/>
              </a:rPr>
              <a:t>Ultragrid</a:t>
            </a:r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 –The Bad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017" y="1548130"/>
            <a:ext cx="38779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Command line operation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Tricky installation depending on OS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OK latency, 100ms+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Requires a good deal of bandwidth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r="7871" b="13816"/>
          <a:stretch/>
        </p:blipFill>
        <p:spPr>
          <a:xfrm>
            <a:off x="4968343" y="1492912"/>
            <a:ext cx="3690252" cy="21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62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4145" y="433800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LOLA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3111" y="1548129"/>
            <a:ext cx="39036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Originally released in 2011 by GARR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Windows only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Color or B&amp;W video (to conserve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bandwidth)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Growing international user group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endParaRPr lang="en-US" dirty="0" smtClean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4" name="Picture 3" descr="Duet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7" y="1548129"/>
            <a:ext cx="3816810" cy="235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35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03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4023" y="412807"/>
            <a:ext cx="2940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LOLA – The Good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8759" y="1390675"/>
            <a:ext cx="38779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Variable video resolution 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(480 – 1200p)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Multi-channel audio support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Super simple GUI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Works with professional audio gear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4" name="Picture 3" descr="Duet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8" y="1548129"/>
            <a:ext cx="3816810" cy="235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28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4023" y="412807"/>
            <a:ext cx="2689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LOLA – The Bad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8759" y="1569124"/>
            <a:ext cx="40190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Requires 20 – 800Mbps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Does not play well with firewalls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Multi-point not yet released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Requires extremely specialized USB3 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cameras</a:t>
            </a:r>
          </a:p>
          <a:p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4" name="Picture 3" descr="Duet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8" y="1548129"/>
            <a:ext cx="3816810" cy="235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36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pic>
        <p:nvPicPr>
          <p:cNvPr id="7" name="Picture 6" descr="noun_227185_cc.png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>
            <a:off x="667156" y="1800207"/>
            <a:ext cx="1828800" cy="1558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644" y="1102179"/>
            <a:ext cx="132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loriola Std"/>
                <a:cs typeface="Gloriola Std"/>
              </a:rPr>
              <a:t>Ease of Use</a:t>
            </a:r>
            <a:endParaRPr lang="en-US" dirty="0">
              <a:solidFill>
                <a:srgbClr val="FFFFFF"/>
              </a:solidFill>
              <a:latin typeface="Gloriola Std"/>
              <a:cs typeface="Gloriola Std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39400415"/>
              </p:ext>
            </p:extLst>
          </p:nvPr>
        </p:nvGraphicFramePr>
        <p:xfrm>
          <a:off x="2495956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296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844" y="1102179"/>
            <a:ext cx="217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loriola Std"/>
                <a:cs typeface="Gloriola Std"/>
              </a:rPr>
              <a:t>Audio/Video Quality</a:t>
            </a:r>
            <a:endParaRPr lang="en-US" dirty="0">
              <a:solidFill>
                <a:srgbClr val="FFFFFF"/>
              </a:solidFill>
              <a:latin typeface="Gloriola Std"/>
              <a:cs typeface="Gloriola Std"/>
            </a:endParaRPr>
          </a:p>
        </p:txBody>
      </p:sp>
      <p:pic>
        <p:nvPicPr>
          <p:cNvPr id="8" name="Picture 7" descr="noun_269788_cc.png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>
            <a:off x="637112" y="1794098"/>
            <a:ext cx="1828800" cy="1558480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97405362"/>
              </p:ext>
            </p:extLst>
          </p:nvPr>
        </p:nvGraphicFramePr>
        <p:xfrm>
          <a:off x="2465912" y="54133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919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7588" y="110217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loriola Std"/>
                <a:cs typeface="Gloriola Std"/>
              </a:rPr>
              <a:t>Latency</a:t>
            </a:r>
            <a:endParaRPr lang="en-US" dirty="0">
              <a:solidFill>
                <a:srgbClr val="FFFFFF"/>
              </a:solidFill>
              <a:latin typeface="Gloriola Std"/>
              <a:cs typeface="Gloriola Std"/>
            </a:endParaRPr>
          </a:p>
        </p:txBody>
      </p:sp>
      <p:pic>
        <p:nvPicPr>
          <p:cNvPr id="7" name="Picture 6" descr="noun_90119_cc.png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>
            <a:off x="637112" y="1794098"/>
            <a:ext cx="1828800" cy="1558480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11467905"/>
              </p:ext>
            </p:extLst>
          </p:nvPr>
        </p:nvGraphicFramePr>
        <p:xfrm>
          <a:off x="2465912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0143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585" y="110217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loriola Std"/>
                <a:cs typeface="Gloriola Std"/>
              </a:rPr>
              <a:t>Accessibility</a:t>
            </a:r>
            <a:endParaRPr lang="en-US" dirty="0">
              <a:solidFill>
                <a:srgbClr val="FFFFFF"/>
              </a:solidFill>
              <a:latin typeface="Gloriola Std"/>
              <a:cs typeface="Gloriola Std"/>
            </a:endParaRPr>
          </a:p>
        </p:txBody>
      </p:sp>
      <p:pic>
        <p:nvPicPr>
          <p:cNvPr id="8" name="Picture 7" descr="noun_14236.pn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3" y="1800205"/>
            <a:ext cx="1558480" cy="1558480"/>
          </a:xfrm>
          <a:prstGeom prst="rect">
            <a:avLst/>
          </a:prstGeom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08409693"/>
              </p:ext>
            </p:extLst>
          </p:nvPr>
        </p:nvGraphicFramePr>
        <p:xfrm>
          <a:off x="2437088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138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75987348"/>
              </p:ext>
            </p:extLst>
          </p:nvPr>
        </p:nvGraphicFramePr>
        <p:xfrm>
          <a:off x="610911" y="503853"/>
          <a:ext cx="774594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285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8188" y="442497"/>
            <a:ext cx="3127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Gloriola Std"/>
                <a:cs typeface="Gloriola Std"/>
              </a:rPr>
              <a:t>Current Challenges</a:t>
            </a:r>
            <a:endParaRPr lang="en-US" sz="2800" dirty="0">
              <a:solidFill>
                <a:srgbClr val="FFFFFF"/>
              </a:solidFill>
              <a:latin typeface="Gloriola Std"/>
              <a:cs typeface="Gloriola St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0328" y="1228142"/>
            <a:ext cx="659667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Solutions are either too expensive, too complicated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or require substantial bandwidth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All solutions still require some understanding of audio, video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and lighting in order to be impactful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The network is slowing us down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Display technology is still not perfect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Ethernet dependent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7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pic>
        <p:nvPicPr>
          <p:cNvPr id="3" name="Picture 2" descr="Screen Shot 2016-09-12 at 3.51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6"/>
            <a:ext cx="9143999" cy="53760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6538" y="472361"/>
            <a:ext cx="3098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Gloriola Std"/>
                <a:cs typeface="Gloriola Std"/>
              </a:rPr>
              <a:t>The Infinite Bridge</a:t>
            </a:r>
            <a:endParaRPr lang="en-US" sz="2800" dirty="0">
              <a:solidFill>
                <a:srgbClr val="FFFFFF"/>
              </a:solidFill>
              <a:latin typeface="Gloriola Std"/>
              <a:cs typeface="Gloriola Std"/>
            </a:endParaRPr>
          </a:p>
        </p:txBody>
      </p:sp>
    </p:spTree>
    <p:extLst>
      <p:ext uri="{BB962C8B-B14F-4D97-AF65-F5344CB8AC3E}">
        <p14:creationId xmlns:p14="http://schemas.microsoft.com/office/powerpoint/2010/main" val="22159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pic>
        <p:nvPicPr>
          <p:cNvPr id="4" name="Picture 3" descr="NEARDISTANCE_KONICLAB_POST1-700x3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551" y="0"/>
            <a:ext cx="10328986" cy="51644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2578" y="472361"/>
            <a:ext cx="3277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loriola Std"/>
                <a:cs typeface="Gloriola Std"/>
              </a:rPr>
              <a:t>Near in the Distance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loriola Std"/>
              <a:cs typeface="Gloriola Std"/>
            </a:endParaRPr>
          </a:p>
        </p:txBody>
      </p:sp>
    </p:spTree>
    <p:extLst>
      <p:ext uri="{BB962C8B-B14F-4D97-AF65-F5344CB8AC3E}">
        <p14:creationId xmlns:p14="http://schemas.microsoft.com/office/powerpoint/2010/main" val="117424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66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pic>
        <p:nvPicPr>
          <p:cNvPr id="5" name="Picture 4" descr="Screen Shot 2015-10-13 at 2.17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77" y="-7712"/>
            <a:ext cx="9262154" cy="51512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3791" y="472361"/>
            <a:ext cx="509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loriola Std"/>
                <a:cs typeface="Gloriola Std"/>
              </a:rPr>
              <a:t>Global Audition Training Project</a:t>
            </a:r>
            <a:endParaRPr lang="en-US" sz="2800" dirty="0"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loriola Std"/>
              <a:cs typeface="Gloriola Std"/>
            </a:endParaRPr>
          </a:p>
        </p:txBody>
      </p:sp>
    </p:spTree>
    <p:extLst>
      <p:ext uri="{BB962C8B-B14F-4D97-AF65-F5344CB8AC3E}">
        <p14:creationId xmlns:p14="http://schemas.microsoft.com/office/powerpoint/2010/main" val="193411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7926" y="2269740"/>
            <a:ext cx="2228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Gloriola Std"/>
                <a:cs typeface="Gloriola Std"/>
              </a:rPr>
              <a:t>What’s Next?</a:t>
            </a:r>
            <a:endParaRPr lang="en-US" sz="2800" dirty="0">
              <a:solidFill>
                <a:srgbClr val="FFFFFF"/>
              </a:solidFill>
              <a:latin typeface="Gloriola Std"/>
              <a:cs typeface="Gloriola Std"/>
            </a:endParaRPr>
          </a:p>
        </p:txBody>
      </p:sp>
    </p:spTree>
    <p:extLst>
      <p:ext uri="{BB962C8B-B14F-4D97-AF65-F5344CB8AC3E}">
        <p14:creationId xmlns:p14="http://schemas.microsoft.com/office/powerpoint/2010/main" val="91590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pic>
        <p:nvPicPr>
          <p:cNvPr id="3" name="Picture 2" descr="Augmented-Reality-Music-Lear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57" y="-1151"/>
            <a:ext cx="9414253" cy="51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pic>
        <p:nvPicPr>
          <p:cNvPr id="2" name="Picture 1" descr="nextvr-coldpl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5"/>
            <a:ext cx="9225338" cy="51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798" y="1"/>
            <a:ext cx="10286996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pic>
        <p:nvPicPr>
          <p:cNvPr id="4" name="Picture 3" descr="DSC0859_edit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2" b="98999" l="42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8" y="663690"/>
            <a:ext cx="2829260" cy="4239175"/>
          </a:xfrm>
          <a:prstGeom prst="rect">
            <a:avLst/>
          </a:prstGeom>
        </p:spPr>
      </p:pic>
      <p:pic>
        <p:nvPicPr>
          <p:cNvPr id="5" name="Picture 4" descr="maxresdefault (1)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41" l="0" r="90000">
                        <a14:backgroundMark x1="11042" y1="23241" x2="11042" y2="23241"/>
                        <a14:backgroundMark x1="12760" y1="12315" x2="11250" y2="54907"/>
                        <a14:backgroundMark x1="7865" y1="2593" x2="21927" y2="2315"/>
                        <a14:backgroundMark x1="49115" y1="1574" x2="52500" y2="926"/>
                        <a14:backgroundMark x1="73490" y1="2593" x2="83073" y2="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0" y="1587930"/>
            <a:ext cx="4362095" cy="2453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5810" y="241873"/>
            <a:ext cx="162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loriola Std"/>
                <a:cs typeface="Gloriola Std"/>
              </a:rPr>
              <a:t>Binaural Audio</a:t>
            </a:r>
            <a:endParaRPr lang="en-US" dirty="0">
              <a:solidFill>
                <a:srgbClr val="FFFFFF"/>
              </a:solidFill>
              <a:latin typeface="Gloriola Std"/>
              <a:cs typeface="Gloriola St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5272" y="24187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Gloriola Std"/>
                <a:cs typeface="Gloriola Std"/>
              </a:rPr>
              <a:t>Ambisonics</a:t>
            </a:r>
            <a:endParaRPr lang="en-US" dirty="0">
              <a:solidFill>
                <a:srgbClr val="FFFFFF"/>
              </a:solidFill>
              <a:latin typeface="Gloriola Std"/>
              <a:cs typeface="Gloriola Std"/>
            </a:endParaRPr>
          </a:p>
        </p:txBody>
      </p:sp>
    </p:spTree>
    <p:extLst>
      <p:ext uri="{BB962C8B-B14F-4D97-AF65-F5344CB8AC3E}">
        <p14:creationId xmlns:p14="http://schemas.microsoft.com/office/powerpoint/2010/main" val="4215340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1437" y="751598"/>
            <a:ext cx="458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Justin Trieger</a:t>
            </a:r>
          </a:p>
          <a:p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Director of New Media and Distance Learning</a:t>
            </a:r>
          </a:p>
          <a:p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  <a:hlinkClick r:id="rId4"/>
              </a:rPr>
              <a:t>Justin.trieger@nws.edu</a:t>
            </a:r>
            <a:endParaRPr lang="en-US" dirty="0" smtClean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305-428-6756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412" y="2971895"/>
            <a:ext cx="5775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John Henry Dale</a:t>
            </a:r>
          </a:p>
          <a:p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Manager, Distance Learning and Information Technologies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Gloriola Std Light"/>
                <a:cs typeface="Gloriola Std Light"/>
              </a:rPr>
              <a:t>Johnhenry.dale@nws.edu</a:t>
            </a:r>
            <a:endParaRPr lang="en-US" dirty="0" smtClean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305-428-6762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330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2098" y="549495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About New World Symphony (NWS)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007" y="1690128"/>
            <a:ext cx="7264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87 Fellowship Musicians, most post-graduate, for up to 3 years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100+ Concert Productions each year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Educational programs geared towards leadership, musical excellence, professional training, community outreach and entrepreneurship </a:t>
            </a:r>
          </a:p>
          <a:p>
            <a:endParaRPr lang="en-US" dirty="0">
              <a:latin typeface="Gloriola Std Light"/>
              <a:cs typeface="Gloriola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696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7756" y="549495"/>
            <a:ext cx="534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Requirements for Online Learning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pic>
        <p:nvPicPr>
          <p:cNvPr id="3" name="Picture 2" descr="noun_227185_cc.png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>
            <a:off x="667156" y="2178096"/>
            <a:ext cx="1828800" cy="1558480"/>
          </a:xfrm>
          <a:prstGeom prst="rect">
            <a:avLst/>
          </a:prstGeom>
        </p:spPr>
      </p:pic>
      <p:pic>
        <p:nvPicPr>
          <p:cNvPr id="4" name="Picture 3" descr="noun_269788_cc.png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>
            <a:off x="2559915" y="2178096"/>
            <a:ext cx="1828800" cy="1558480"/>
          </a:xfrm>
          <a:prstGeom prst="rect">
            <a:avLst/>
          </a:prstGeom>
        </p:spPr>
      </p:pic>
      <p:pic>
        <p:nvPicPr>
          <p:cNvPr id="5" name="Picture 4" descr="noun_90119_cc.png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>
            <a:off x="4763880" y="2178096"/>
            <a:ext cx="1828800" cy="1558480"/>
          </a:xfrm>
          <a:prstGeom prst="rect">
            <a:avLst/>
          </a:prstGeom>
        </p:spPr>
      </p:pic>
      <p:pic>
        <p:nvPicPr>
          <p:cNvPr id="7" name="Picture 6" descr="noun_14236.png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70" y="2178096"/>
            <a:ext cx="1558480" cy="1558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263" y="1808621"/>
            <a:ext cx="131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Ease of Use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348" y="1790632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Audio/Video Quality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3351" y="179063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Latency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1464" y="180890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Accessibility</a:t>
            </a: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14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1890" y="433042"/>
            <a:ext cx="474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Initial Experiments with H.323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pic>
        <p:nvPicPr>
          <p:cNvPr id="4" name="Picture 4" descr="PinkusWu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939" y="1360224"/>
            <a:ext cx="3580205" cy="280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Kinetic-Shadows"/>
          <p:cNvPicPr>
            <a:picLocks noChangeAspect="1" noChangeArrowheads="1"/>
          </p:cNvPicPr>
          <p:nvPr/>
        </p:nvPicPr>
        <p:blipFill>
          <a:blip r:embed="rId5">
            <a:lum bright="1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98" y="1370310"/>
            <a:ext cx="4713777" cy="280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6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1084" y="421591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DVTS (Digital Video Transport System)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466" y="1409178"/>
            <a:ext cx="20569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DV Specification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FREE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Simple Interface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Windows Only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7" name="Picture 6" descr="DV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4" y="1186240"/>
            <a:ext cx="4137266" cy="292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69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8349" y="421591"/>
            <a:ext cx="2947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DVTS – The Good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466" y="1388186"/>
            <a:ext cx="34034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Stereo, uncompressed 44.1Khz </a:t>
            </a:r>
            <a:b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</a:b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PCM audio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720 x 480 resolution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Multicast enabled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Low-cost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7" name="Picture 6" descr="DV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4" y="1186240"/>
            <a:ext cx="4137266" cy="292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32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C5D90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TmltzB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3" b="98679" l="0" r="99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" y="4293970"/>
            <a:ext cx="849529" cy="849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8349" y="421591"/>
            <a:ext cx="2696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loriola Std"/>
                <a:cs typeface="Gloriola Std"/>
              </a:rPr>
              <a:t>DVTS – The Bad</a:t>
            </a:r>
            <a:endParaRPr lang="en-US" sz="2800" dirty="0">
              <a:solidFill>
                <a:schemeClr val="bg1"/>
              </a:solidFill>
              <a:latin typeface="Gloriola Std"/>
              <a:cs typeface="Gloriola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7466" y="1388186"/>
            <a:ext cx="29803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200ms+ latency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Standard </a:t>
            </a:r>
            <a:r>
              <a:rPr lang="en-US" dirty="0" err="1" smtClean="0">
                <a:solidFill>
                  <a:srgbClr val="FFFFFF"/>
                </a:solidFill>
                <a:latin typeface="Gloriola Std Light"/>
                <a:cs typeface="Gloriola Std Light"/>
              </a:rPr>
              <a:t>Def</a:t>
            </a:r>
            <a:endParaRPr lang="en-US" dirty="0" smtClean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No error-correction (UDP)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Gloriola Std Light"/>
                <a:cs typeface="Gloriola Std Light"/>
              </a:rPr>
              <a:t>No echo-cancellation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Gloriola Std Light"/>
              <a:cs typeface="Gloriola Std Light"/>
            </a:endParaRPr>
          </a:p>
        </p:txBody>
      </p:sp>
      <p:pic>
        <p:nvPicPr>
          <p:cNvPr id="7" name="Picture 6" descr="DV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4" y="1186240"/>
            <a:ext cx="4137266" cy="292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93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17052</TotalTime>
  <Words>394</Words>
  <Application>Microsoft Macintosh PowerPoint</Application>
  <PresentationFormat>On-screen Show (16:9)</PresentationFormat>
  <Paragraphs>186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Essential</vt:lpstr>
      <vt:lpstr>Performing Arts and advanced networking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New World Symphony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Alex Guardia</dc:creator>
  <cp:keywords/>
  <dc:description/>
  <cp:lastModifiedBy>Justin Trieger</cp:lastModifiedBy>
  <cp:revision>36</cp:revision>
  <dcterms:created xsi:type="dcterms:W3CDTF">2016-04-27T20:02:28Z</dcterms:created>
  <dcterms:modified xsi:type="dcterms:W3CDTF">2016-09-13T18:28:12Z</dcterms:modified>
  <cp:category/>
</cp:coreProperties>
</file>