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73" r:id="rId6"/>
    <p:sldId id="263" r:id="rId7"/>
    <p:sldId id="274" r:id="rId8"/>
    <p:sldId id="266" r:id="rId9"/>
    <p:sldId id="267" r:id="rId10"/>
    <p:sldId id="269" r:id="rId11"/>
    <p:sldId id="270" r:id="rId12"/>
    <p:sldId id="272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6"/>
    <p:restoredTop sz="94752"/>
  </p:normalViewPr>
  <p:slideViewPr>
    <p:cSldViewPr snapToGrid="0" snapToObjects="1">
      <p:cViewPr varScale="1">
        <p:scale>
          <a:sx n="36" d="100"/>
          <a:sy n="36" d="100"/>
        </p:scale>
        <p:origin x="304" y="2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r>
              <a:t>Spoken by Coriolanus on his exile from Rome, this phrase began to become the mantra for the whole project. It changed from a threat (Coriolanus means he will ally himself with the Volscians) to mean the immersive space we had created together.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2200"/>
            </a:pPr>
            <a:r>
              <a:t>Dover Cliff scene experiment</a:t>
            </a:r>
          </a:p>
          <a:p>
            <a:pPr defTabSz="457200">
              <a:defRPr sz="2200"/>
            </a:pPr>
            <a:r>
              <a:t>‘We want to stand on chairs’</a:t>
            </a:r>
          </a:p>
          <a:p>
            <a:pPr defTabSz="457200">
              <a:defRPr sz="2200"/>
            </a:pPr>
            <a:r>
              <a:t>Use of the camera to provide size and perspective</a:t>
            </a:r>
          </a:p>
          <a:p>
            <a:pPr defTabSz="457200">
              <a:defRPr sz="2200"/>
            </a:pPr>
            <a:r>
              <a:t>The camera encouraged an interesting use of space - Lear in isolation</a:t>
            </a:r>
          </a:p>
          <a:p>
            <a:pPr defTabSz="457200">
              <a:defRPr sz="2200"/>
            </a:pPr>
            <a:r>
              <a:t>The frustration of not being able to touch worked for the characters</a:t>
            </a:r>
          </a:p>
          <a:p>
            <a:pPr defTabSz="457200">
              <a:defRPr sz="2200"/>
            </a:pPr>
            <a:r>
              <a:t>Students as partners in the learning process</a:t>
            </a:r>
          </a:p>
          <a:p>
            <a:pPr defTabSz="457200">
              <a:defRPr sz="2200"/>
            </a:pPr>
            <a:r>
              <a:t>Facebook and iPhone a good way of sharing images/videos from both sides in an informal way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Working in foreign language enables the actor to physicalise and play with the sounds of words</a:t>
            </a:r>
          </a:p>
          <a:p>
            <a: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2200"/>
            </a:pPr>
            <a:r>
              <a:t>Project origins began as an OIL project in acting in a foreign language (Finnish and English)</a:t>
            </a:r>
          </a:p>
          <a:p>
            <a:pPr defTabSz="457200">
              <a:defRPr sz="2200"/>
            </a:pPr>
            <a:r>
              <a:t>Use of Shakespeare levels the playing field as the complexities of archaic Shakespearian language and the discipline of working with blank verse meant that the English students were not advantaged</a:t>
            </a:r>
          </a:p>
          <a:p>
            <a:pPr defTabSz="457200">
              <a:defRPr sz="2200"/>
            </a:pPr>
            <a:r>
              <a:t>The politics of the scene – Coriolanus and his disdain for the people. </a:t>
            </a:r>
          </a:p>
          <a:p>
            <a:pPr defTabSz="457200">
              <a:defRPr sz="2200"/>
            </a:pPr>
            <a:r>
              <a:t>The manipulation of the populous by the politicians to gain power.</a:t>
            </a:r>
          </a:p>
          <a:p>
            <a:pPr defTabSz="457200">
              <a:defRPr sz="2200"/>
            </a:pPr>
            <a:r>
              <a:t>The idea of the citizen in the digital age.</a:t>
            </a:r>
          </a:p>
          <a:p>
            <a:pPr defTabSz="457200">
              <a:defRPr sz="2200"/>
            </a:pPr>
            <a:r>
              <a:t>Who are the mob now? (Facebook/Twitter)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2200"/>
            </a:pPr>
            <a:r>
              <a:t>Traditional methods were not sufficient for rehearsal work</a:t>
            </a:r>
          </a:p>
          <a:p>
            <a:pPr defTabSz="457200">
              <a:defRPr sz="2200"/>
            </a:pPr>
            <a:r>
              <a:t>Could synchronisation even be achieved?</a:t>
            </a:r>
          </a:p>
          <a:p>
            <a:pPr defTabSz="457200">
              <a:defRPr sz="2200"/>
            </a:pPr>
            <a:r>
              <a:t>Talk briefly about Second Life inspiration</a:t>
            </a:r>
          </a:p>
          <a:p>
            <a:pPr defTabSz="457200">
              <a:defRPr sz="2200"/>
            </a:pPr>
            <a:r>
              <a:t>The importance of an invisible and intuitive interface that enables ‘business as usual’</a:t>
            </a:r>
          </a:p>
          <a:p>
            <a:pPr defTabSz="457200">
              <a:defRPr sz="2200"/>
            </a:pPr>
            <a:r>
              <a:t>Apps used for rehearsal/communication and the social aspect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r>
              <a:t>Everything (except the camera) is hidden behind the screen which is ‘flatted off’ - think stage set - to give the impression that this is the other side of the room.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camera gives the illusion of eye contact</a:t>
            </a:r>
          </a:p>
          <a:p>
            <a:r>
              <a:rPr lang="en-US" dirty="0" smtClean="0"/>
              <a:t>The initial error was to pretend that the camera was not there - this was not a traditional theatre rehearsal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2200"/>
            </a:pPr>
            <a:r>
              <a:t>The app use is vital - each group has a limited time in the space so the apps not only help the rehearsal process but also provide a way of socialising and building trust amongst the cast</a:t>
            </a:r>
          </a:p>
          <a:p>
            <a:pPr defTabSz="457200">
              <a:defRPr sz="2200"/>
            </a:pPr>
            <a:r>
              <a:t>The space functions in the same way as a theatrical set - actors use their imagination to overcome the disconnect</a:t>
            </a:r>
          </a:p>
          <a:p>
            <a:pPr defTabSz="457200">
              <a:defRPr sz="2200"/>
            </a:pPr>
            <a:r>
              <a:t>Echo problems in wind tunnel space - very apparent when watching video footage from other side</a:t>
            </a:r>
          </a:p>
          <a:p>
            <a:pPr defTabSz="457200">
              <a:defRPr sz="2200"/>
            </a:pPr>
            <a:r>
              <a:t>Latency exists in acting - the actor needs to hear, think and respond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642937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to solve the problems of the post show drink…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r>
              <a:t>Political factor (Brexit) and level of challenge of text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2200"/>
            </a:pPr>
            <a:r>
              <a:t>Decision to rehearse with a purpose</a:t>
            </a:r>
          </a:p>
          <a:p>
            <a:pPr defTabSz="457200">
              <a:defRPr sz="2200"/>
            </a:pPr>
            <a:r>
              <a:t>Focus was to see what could be achieved in the immersive space in order to facilitate live performance</a:t>
            </a:r>
          </a:p>
          <a:p>
            <a:pPr defTabSz="457200">
              <a:defRPr sz="2200"/>
            </a:pPr>
            <a:r>
              <a:t>10 day gap with students continuing work via adobe/Skype/Facebook</a:t>
            </a:r>
          </a:p>
          <a:p>
            <a:pPr defTabSz="457200">
              <a:defRPr sz="2200"/>
            </a:pPr>
            <a:r>
              <a:t>Decision not to repeat any activities from previous year - singing, body awareness, martial arts, yoga all part of the morning workshop sessions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818815" indent="-374315" algn="ctr">
              <a:spcBef>
                <a:spcPts val="0"/>
              </a:spcBef>
              <a:defRPr sz="3200" i="1"/>
            </a:lvl2pPr>
            <a:lvl3pPr marL="1263315" indent="-374315" algn="ctr">
              <a:spcBef>
                <a:spcPts val="0"/>
              </a:spcBef>
              <a:defRPr sz="3200" i="1"/>
            </a:lvl3pPr>
            <a:lvl4pPr marL="1707815" indent="-374315" algn="ctr">
              <a:spcBef>
                <a:spcPts val="0"/>
              </a:spcBef>
              <a:defRPr sz="3200" i="1"/>
            </a:lvl4pPr>
            <a:lvl5pPr marL="2152315" indent="-374315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750"/>
            <a:ext cx="14716126" cy="96440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3535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3976687" y="6036468"/>
            <a:ext cx="16430626" cy="3125392"/>
          </a:xfrm>
          <a:prstGeom prst="rect">
            <a:avLst/>
          </a:prstGeom>
        </p:spPr>
        <p:txBody>
          <a:bodyPr anchor="t"/>
          <a:lstStyle>
            <a:lvl1pPr algn="l">
              <a:defRPr sz="8600" cap="all" spc="1375"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3976687" y="4804171"/>
            <a:ext cx="16430626" cy="12501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3200" cap="all" spc="512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3200" cap="all" spc="512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3200" cap="all" spc="512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3200" cap="all" spc="512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3200" cap="all" spc="512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35353" y="13019484"/>
            <a:ext cx="472568" cy="561976"/>
          </a:xfrm>
          <a:prstGeom prst="rect">
            <a:avLst/>
          </a:prstGeom>
        </p:spPr>
        <p:txBody>
          <a:bodyPr/>
          <a:lstStyle>
            <a:lvl1pPr>
              <a:defRPr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25070" y="928687"/>
            <a:ext cx="13722211" cy="83046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8" y="898479"/>
            <a:ext cx="7489365" cy="115550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354364" indent="-465364">
              <a:spcBef>
                <a:spcPts val="4500"/>
              </a:spcBef>
              <a:defRPr sz="3800"/>
            </a:lvl3pPr>
            <a:lvl4pPr marL="1798864" indent="-465364">
              <a:spcBef>
                <a:spcPts val="4500"/>
              </a:spcBef>
              <a:defRPr sz="3800"/>
            </a:lvl4pPr>
            <a:lvl5pPr marL="22433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255625" y="3962399"/>
            <a:ext cx="7162800" cy="975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09677" y="6036468"/>
            <a:ext cx="22043572" cy="3125392"/>
          </a:xfrm>
          <a:prstGeom prst="rect">
            <a:avLst/>
          </a:prstGeom>
        </p:spPr>
        <p:txBody>
          <a:bodyPr/>
          <a:lstStyle>
            <a:lvl1pPr>
              <a:defRPr spc="1248"/>
            </a:lvl1pPr>
          </a:lstStyle>
          <a:p>
            <a:r>
              <a:t>CORIOLANUS/LEAR ONLINE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825013" y="4610648"/>
            <a:ext cx="16430626" cy="1250157"/>
          </a:xfrm>
          <a:prstGeom prst="rect">
            <a:avLst/>
          </a:prstGeom>
        </p:spPr>
        <p:txBody>
          <a:bodyPr/>
          <a:lstStyle>
            <a:lvl1pPr>
              <a:defRPr sz="5600" spc="700"/>
            </a:lvl1pPr>
          </a:lstStyle>
          <a:p>
            <a:r>
              <a:t>THERE IS A WORLD ELSEWHERE</a:t>
            </a:r>
          </a:p>
        </p:txBody>
      </p:sp>
      <p:pic>
        <p:nvPicPr>
          <p:cNvPr id="130" name="logo_eng_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1413" y="11458889"/>
            <a:ext cx="6350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CU-Logo-landscap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31124" y="11315731"/>
            <a:ext cx="5430947" cy="1810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16831896_10154372061051705_6381751083467075240_n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56752" y="2623542"/>
            <a:ext cx="9231313" cy="10879762"/>
          </a:xfrm>
          <a:prstGeom prst="rect">
            <a:avLst/>
          </a:prstGeom>
        </p:spPr>
      </p:pic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WE LEARNED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sz="half" idx="1"/>
          </p:nvPr>
        </p:nvSpPr>
        <p:spPr>
          <a:xfrm>
            <a:off x="876378" y="3643312"/>
            <a:ext cx="10036942" cy="8840392"/>
          </a:xfrm>
          <a:prstGeom prst="rect">
            <a:avLst/>
          </a:prstGeom>
        </p:spPr>
        <p:txBody>
          <a:bodyPr/>
          <a:lstStyle/>
          <a:p>
            <a:r>
              <a:t>Intimate scenes can be developed using the camera creatively</a:t>
            </a:r>
          </a:p>
          <a:p>
            <a:r>
              <a:t>The limitations of the technology can lead to creative solutions</a:t>
            </a:r>
          </a:p>
          <a:p>
            <a:r>
              <a:t>The telepresence space encourages experimentation</a:t>
            </a:r>
          </a:p>
          <a:p>
            <a:r>
              <a:t>Focus in rehearsal is increased</a:t>
            </a:r>
          </a:p>
          <a:p>
            <a:r>
              <a:t>The technology and International aspect accelerates the rehearsal process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2248-filter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9998" y="84162"/>
            <a:ext cx="10679125" cy="15108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4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alphaModFix amt="4707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3534" y="0"/>
            <a:ext cx="18288001" cy="13716000"/>
          </a:xfrm>
          <a:prstGeom prst="rect">
            <a:avLst/>
          </a:prstGeom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01" name="Shape 201"/>
          <p:cNvSpPr/>
          <p:nvPr/>
        </p:nvSpPr>
        <p:spPr>
          <a:xfrm>
            <a:off x="5784154" y="5974555"/>
            <a:ext cx="12422785" cy="212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ANY QUESTIONS?</a:t>
            </a:r>
          </a:p>
        </p:txBody>
      </p:sp>
      <p:sp>
        <p:nvSpPr>
          <p:cNvPr id="202" name="Shape 202"/>
          <p:cNvSpPr/>
          <p:nvPr/>
        </p:nvSpPr>
        <p:spPr>
          <a:xfrm>
            <a:off x="5937565" y="11134725"/>
            <a:ext cx="1310894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http://telepresenceintheatre.coventry.domains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3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75176" y="1958985"/>
            <a:ext cx="9717678" cy="11525383"/>
          </a:xfrm>
          <a:prstGeom prst="rect">
            <a:avLst/>
          </a:prstGeom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84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OBJECTIVE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1002176" y="3781543"/>
            <a:ext cx="9001126" cy="8840392"/>
          </a:xfrm>
          <a:prstGeom prst="rect">
            <a:avLst/>
          </a:prstGeom>
        </p:spPr>
        <p:txBody>
          <a:bodyPr/>
          <a:lstStyle/>
          <a:p>
            <a:pPr marL="480059" indent="-480059">
              <a:defRPr sz="42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Online International Learning</a:t>
            </a:r>
          </a:p>
          <a:p>
            <a:pPr marL="480059" indent="-480059">
              <a:defRPr sz="42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Acting in a foreign language</a:t>
            </a:r>
          </a:p>
          <a:p>
            <a:pPr marL="480059" indent="-480059">
              <a:defRPr sz="42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Shakespeare 400</a:t>
            </a:r>
          </a:p>
          <a:p>
            <a:pPr marL="480059" indent="-480059">
              <a:defRPr sz="42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Promoting Intercultural dialogues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4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7480" y="2696765"/>
            <a:ext cx="7900988" cy="9795868"/>
          </a:xfrm>
          <a:prstGeom prst="rect">
            <a:avLst/>
          </a:prstGeom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387453" y="-339329"/>
            <a:ext cx="15609094" cy="3036095"/>
          </a:xfrm>
          <a:prstGeom prst="rect">
            <a:avLst/>
          </a:prstGeom>
        </p:spPr>
        <p:txBody>
          <a:bodyPr/>
          <a:lstStyle>
            <a:lvl1pPr>
              <a:defRPr spc="840"/>
            </a:lvl1pPr>
          </a:lstStyle>
          <a:p>
            <a:r>
              <a:t>APPROACH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half" idx="1"/>
          </p:nvPr>
        </p:nvSpPr>
        <p:spPr>
          <a:xfrm>
            <a:off x="11657356" y="3245519"/>
            <a:ext cx="10961745" cy="9177934"/>
          </a:xfrm>
          <a:prstGeom prst="rect">
            <a:avLst/>
          </a:prstGeom>
        </p:spPr>
        <p:txBody>
          <a:bodyPr/>
          <a:lstStyle/>
          <a:p>
            <a:pPr marL="358329" indent="-358329" defTabSz="632577">
              <a:spcBef>
                <a:spcPts val="3300"/>
              </a:spcBef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The challenge of having a series of international theatre workshops 1125 miles apart</a:t>
            </a:r>
          </a:p>
          <a:p>
            <a:pPr marL="358329" indent="-358329" defTabSz="632577">
              <a:spcBef>
                <a:spcPts val="3300"/>
              </a:spcBef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Use of apps and Social Media for lectures/small group work and timetabling</a:t>
            </a:r>
          </a:p>
          <a:p>
            <a:pPr marL="358329" indent="-358329" defTabSz="632577">
              <a:spcBef>
                <a:spcPts val="3300"/>
              </a:spcBef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EXTRACT/INSERT Inspiration</a:t>
            </a:r>
          </a:p>
          <a:p>
            <a:pPr marL="358329" indent="-358329" defTabSz="632577">
              <a:spcBef>
                <a:spcPts val="3300"/>
              </a:spcBef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Polycom on UK side, Tandberg in Finland</a:t>
            </a:r>
          </a:p>
          <a:p>
            <a:pPr marL="358329" indent="-358329" defTabSz="632577">
              <a:spcBef>
                <a:spcPts val="3300"/>
              </a:spcBef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Videoconferencing/Rear-projection/Directional sound</a:t>
            </a:r>
          </a:p>
          <a:p>
            <a:pPr marL="358329" indent="-358329" defTabSz="632577">
              <a:spcBef>
                <a:spcPts val="3300"/>
              </a:spcBef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The illusion of a unified space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5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3533" y="0"/>
            <a:ext cx="18292466" cy="13716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6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>
            <a:lvl1pPr defTabSz="460057">
              <a:defRPr sz="6272"/>
            </a:lvl1pPr>
          </a:lstStyle>
          <a:p>
            <a:r>
              <a:rPr dirty="0"/>
              <a:t>“The Eyes Follow You Around the Room”</a:t>
            </a:r>
          </a:p>
        </p:txBody>
      </p:sp>
      <p:pic>
        <p:nvPicPr>
          <p:cNvPr id="6" name="eyes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5241" y="928687"/>
            <a:ext cx="9972324" cy="83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14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6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41998" y="2704605"/>
            <a:ext cx="9093896" cy="10717805"/>
          </a:xfrm>
          <a:prstGeom prst="rect">
            <a:avLst/>
          </a:prstGeom>
        </p:spPr>
      </p:pic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84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ENGAGEMENT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833081" y="3643312"/>
            <a:ext cx="11055310" cy="8840392"/>
          </a:xfrm>
          <a:prstGeom prst="rect">
            <a:avLst/>
          </a:prstGeom>
        </p:spPr>
        <p:txBody>
          <a:bodyPr/>
          <a:lstStyle/>
          <a:p>
            <a:pPr marL="401201" indent="-401201" defTabSz="710458">
              <a:spcBef>
                <a:spcPts val="3800"/>
              </a:spcBef>
              <a:defRPr sz="4324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Two week course</a:t>
            </a:r>
          </a:p>
          <a:p>
            <a:pPr marL="401201" indent="-401201" defTabSz="710458">
              <a:spcBef>
                <a:spcPts val="3800"/>
              </a:spcBef>
              <a:defRPr sz="4324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Six groups each with own ‘Virtual Rehearsal Room’</a:t>
            </a:r>
          </a:p>
          <a:p>
            <a:pPr marL="401201" indent="-401201" defTabSz="710458">
              <a:spcBef>
                <a:spcPts val="3800"/>
              </a:spcBef>
              <a:defRPr sz="4324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Supported by Contextual interactive lectures</a:t>
            </a:r>
          </a:p>
          <a:p>
            <a:pPr marL="401201" indent="-401201" defTabSz="710458">
              <a:spcBef>
                <a:spcPts val="3800"/>
              </a:spcBef>
              <a:defRPr sz="4324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Tutors in both spaces - not one way teaching</a:t>
            </a:r>
          </a:p>
          <a:p>
            <a:pPr marL="401201" indent="-401201" defTabSz="710458">
              <a:spcBef>
                <a:spcPts val="3800"/>
              </a:spcBef>
              <a:defRPr sz="4324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Morning workshops and experimentation in large space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7"/>
          <p:cNvSpPr>
            <a:spLocks noGrp="1"/>
          </p:cNvSpPr>
          <p:nvPr>
            <p:ph type="title"/>
          </p:nvPr>
        </p:nvSpPr>
        <p:spPr>
          <a:xfrm>
            <a:off x="4833937" y="11192038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Virtual Beer</a:t>
            </a:r>
          </a:p>
        </p:txBody>
      </p:sp>
      <p:pic>
        <p:nvPicPr>
          <p:cNvPr id="6" name="12645058_10201740175341919_8491071182962989984_n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5317" y="457172"/>
            <a:ext cx="17451638" cy="105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401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LEAR ONLINE</a:t>
            </a:r>
          </a:p>
        </p:txBody>
      </p:sp>
      <p:pic>
        <p:nvPicPr>
          <p:cNvPr id="174" name="Picture 17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22890" y="2732084"/>
            <a:ext cx="16149505" cy="11037270"/>
          </a:xfrm>
          <a:prstGeom prst="rect">
            <a:avLst/>
          </a:prstGeom>
          <a:effectLst>
            <a:outerShdw blurRad="355600" dist="1778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16807145_10154379242976705_6085809990670321316_n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51025" y="2536144"/>
            <a:ext cx="9160253" cy="10796014"/>
          </a:xfrm>
          <a:prstGeom prst="rect">
            <a:avLst/>
          </a:prstGeom>
          <a:ln w="50800">
            <a:solidFill>
              <a:srgbClr val="000000"/>
            </a:solidFill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387453" y="-29861"/>
            <a:ext cx="15609094" cy="3036095"/>
          </a:xfrm>
          <a:prstGeom prst="rect">
            <a:avLst/>
          </a:prstGeom>
        </p:spPr>
        <p:txBody>
          <a:bodyPr/>
          <a:lstStyle>
            <a:lvl1pPr defTabSz="796885">
              <a:defRPr sz="10864"/>
            </a:lvl1pPr>
          </a:lstStyle>
          <a:p>
            <a:r>
              <a:t>FROM VIRTUAL TO LIVE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half" idx="1"/>
          </p:nvPr>
        </p:nvSpPr>
        <p:spPr>
          <a:xfrm>
            <a:off x="904024" y="3643312"/>
            <a:ext cx="9644928" cy="8581856"/>
          </a:xfrm>
          <a:prstGeom prst="rect">
            <a:avLst/>
          </a:prstGeom>
        </p:spPr>
        <p:txBody>
          <a:bodyPr/>
          <a:lstStyle/>
          <a:p>
            <a:pPr marL="395559" indent="-395559" defTabSz="698301">
              <a:spcBef>
                <a:spcPts val="3800"/>
              </a:spcBef>
              <a:defRPr sz="3230"/>
            </a:pPr>
            <a:r>
              <a:t>Two week process - Online week and Live week</a:t>
            </a:r>
          </a:p>
          <a:p>
            <a:pPr marL="395559" indent="-395559" defTabSz="698301">
              <a:spcBef>
                <a:spcPts val="3800"/>
              </a:spcBef>
              <a:defRPr sz="3230"/>
            </a:pPr>
            <a:r>
              <a:t>One group had worked with the tech before, the other was new</a:t>
            </a:r>
          </a:p>
          <a:p>
            <a:pPr marL="395559" indent="-395559" defTabSz="698301">
              <a:spcBef>
                <a:spcPts val="3800"/>
              </a:spcBef>
              <a:defRPr sz="3230"/>
            </a:pPr>
            <a:r>
              <a:t>Matching Polycom GS500 units on both sides</a:t>
            </a:r>
          </a:p>
          <a:p>
            <a:pPr marL="395559" indent="-395559" defTabSz="698301">
              <a:spcBef>
                <a:spcPts val="3800"/>
              </a:spcBef>
              <a:defRPr sz="3230"/>
            </a:pPr>
            <a:r>
              <a:t>Adobe Connect and Facebook used to support sessions</a:t>
            </a:r>
          </a:p>
          <a:p>
            <a:pPr marL="395559" indent="-395559" defTabSz="698301">
              <a:spcBef>
                <a:spcPts val="3800"/>
              </a:spcBef>
              <a:defRPr sz="3230"/>
            </a:pPr>
            <a:r>
              <a:t>Plan to explore what could be achieved in the telepresence space</a:t>
            </a:r>
          </a:p>
          <a:p>
            <a:pPr marL="395559" indent="-395559" defTabSz="698301">
              <a:spcBef>
                <a:spcPts val="3800"/>
              </a:spcBef>
              <a:defRPr sz="3230"/>
            </a:pPr>
            <a:r>
              <a:t>Networks configured using ‘Science DMZ’ principles</a:t>
            </a:r>
          </a:p>
          <a:p>
            <a:pPr marL="395559" indent="-395559" defTabSz="698301">
              <a:spcBef>
                <a:spcPts val="3800"/>
              </a:spcBef>
              <a:defRPr sz="3230"/>
            </a:pPr>
            <a:r>
              <a:t>Live performance (and live-streamed) in Tampere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728</Words>
  <Application>Microsoft Macintosh PowerPoint</Application>
  <PresentationFormat>Custom</PresentationFormat>
  <Paragraphs>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Avenir Book</vt:lpstr>
      <vt:lpstr>Avenir Light</vt:lpstr>
      <vt:lpstr>Helvetica Light</vt:lpstr>
      <vt:lpstr>Helvetica Neue</vt:lpstr>
      <vt:lpstr>Black</vt:lpstr>
      <vt:lpstr>CORIOLANUS/LEAR ONLINE</vt:lpstr>
      <vt:lpstr>OBJECTIVE</vt:lpstr>
      <vt:lpstr>APPROACH</vt:lpstr>
      <vt:lpstr>PowerPoint Presentation</vt:lpstr>
      <vt:lpstr>“The Eyes Follow You Around the Room”</vt:lpstr>
      <vt:lpstr>ENGAGEMENT</vt:lpstr>
      <vt:lpstr>Virtual Beer</vt:lpstr>
      <vt:lpstr>LEAR ONLINE</vt:lpstr>
      <vt:lpstr>FROM VIRTUAL TO LIVE</vt:lpstr>
      <vt:lpstr>WHAT WE LEARNED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CORIOLANUS/LEAR ONLINE</dc:title>
  <cp:lastModifiedBy>Sigita Jurkynaite</cp:lastModifiedBy>
  <cp:revision>5</cp:revision>
  <dcterms:modified xsi:type="dcterms:W3CDTF">2017-04-10T12:38:25Z</dcterms:modified>
</cp:coreProperties>
</file>