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315" r:id="rId2"/>
    <p:sldId id="288" r:id="rId3"/>
    <p:sldId id="340" r:id="rId4"/>
    <p:sldId id="363" r:id="rId5"/>
    <p:sldId id="361" r:id="rId6"/>
    <p:sldId id="362" r:id="rId7"/>
    <p:sldId id="269" r:id="rId8"/>
    <p:sldId id="348" r:id="rId9"/>
    <p:sldId id="349" r:id="rId10"/>
    <p:sldId id="350" r:id="rId11"/>
    <p:sldId id="352" r:id="rId12"/>
    <p:sldId id="358" r:id="rId13"/>
    <p:sldId id="360" r:id="rId14"/>
    <p:sldId id="364" r:id="rId15"/>
    <p:sldId id="343" r:id="rId16"/>
    <p:sldId id="344" r:id="rId17"/>
    <p:sldId id="365" r:id="rId18"/>
    <p:sldId id="347" r:id="rId19"/>
    <p:sldId id="301" r:id="rId20"/>
    <p:sldId id="328" r:id="rId21"/>
    <p:sldId id="276" r:id="rId22"/>
    <p:sldId id="366" r:id="rId23"/>
    <p:sldId id="284" r:id="rId24"/>
    <p:sldId id="323" r:id="rId25"/>
    <p:sldId id="268" r:id="rId26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1pPr>
    <a:lvl2pPr marL="742950" indent="-285750" algn="l" defTabSz="449263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2pPr>
    <a:lvl3pPr marL="1143000" indent="-228600" algn="l" defTabSz="449263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3pPr>
    <a:lvl4pPr marL="1600200" indent="-228600" algn="l" defTabSz="449263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4pPr>
    <a:lvl5pPr marL="2057400" indent="-228600" algn="l" defTabSz="449263" rtl="0" eaLnBrk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37" autoAdjust="0"/>
  </p:normalViewPr>
  <p:slideViewPr>
    <p:cSldViewPr>
      <p:cViewPr varScale="1">
        <p:scale>
          <a:sx n="45" d="100"/>
          <a:sy n="45" d="100"/>
        </p:scale>
        <p:origin x="-1188" y="-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0" y="0"/>
            <a:ext cx="29702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3886200" y="0"/>
            <a:ext cx="28940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62000"/>
            <a:ext cx="4975225" cy="3730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4982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0" y="9448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9448800"/>
            <a:ext cx="289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A3498F06-4BEA-4108-A01D-B397B0027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50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9E63524-1B63-4C29-B508-54E967B2B3E7}" type="slidenum">
              <a:rPr lang="en-GB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cs-CZ" smtClean="0">
              <a:cs typeface="Arial" pitchFamily="34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3AA4338-AAAD-4ADB-8AA1-6973EC8C71B0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D186DDE-AA6D-43DD-8A73-720AEC4B2E9D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FD7EEF9-BB17-4297-90D2-9F8C2534084B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C411041-98F5-4A2C-BAE6-C12B047CC2EB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D9DC087-C2B5-4DD4-BDA7-B7BEAB7936E2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C1E7214-A3ED-4A16-B4F8-129ED8938F90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C1E7214-A3ED-4A16-B4F8-129ED8938F90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17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BDE8558-4E2E-4382-9ABE-C2D1D4669941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4025" algn="l"/>
                <a:tab pos="909638" algn="l"/>
                <a:tab pos="1363663" algn="l"/>
                <a:tab pos="1819275" algn="l"/>
                <a:tab pos="2273300" algn="l"/>
                <a:tab pos="2728913" algn="l"/>
                <a:tab pos="3182938" algn="l"/>
                <a:tab pos="3638550" algn="l"/>
                <a:tab pos="4092575" algn="l"/>
                <a:tab pos="4548188" algn="l"/>
                <a:tab pos="5002213" algn="l"/>
                <a:tab pos="5457825" algn="l"/>
                <a:tab pos="5911850" algn="l"/>
                <a:tab pos="6367463" algn="l"/>
                <a:tab pos="6821488" algn="l"/>
                <a:tab pos="7277100" algn="l"/>
                <a:tab pos="7732713" algn="l"/>
                <a:tab pos="8186738" algn="l"/>
                <a:tab pos="8642350" algn="l"/>
                <a:tab pos="9096375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558418D3-8B2F-4825-80F4-F09171495E4E}" type="slidenum">
              <a:rPr lang="en-GB" altLang="cs-CZ" sz="1200" smtClean="0">
                <a:solidFill>
                  <a:srgbClr val="000000"/>
                </a:solidFill>
              </a:rPr>
              <a:pPr/>
              <a:t>20</a:t>
            </a:fld>
            <a:endParaRPr lang="en-GB" altLang="cs-CZ" sz="1200" smtClean="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6200" y="94488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541" tIns="46561" rIns="89541" bIns="46561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C967CA01-E31E-48FD-8F26-6BD8E21C75A8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20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974" tIns="45487" rIns="90974" bIns="45487" anchor="ctr"/>
          <a:lstStyle/>
          <a:p>
            <a:endParaRPr lang="cs-CZ" altLang="cs-CZ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8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0762B988-62E9-483F-A88B-41D2146B67B8}" type="slidenum">
              <a:rPr lang="en-GB" altLang="cs-CZ" sz="1200" smtClean="0">
                <a:solidFill>
                  <a:srgbClr val="000000"/>
                </a:solidFill>
              </a:rPr>
              <a:pPr/>
              <a:t>23</a:t>
            </a:fld>
            <a:endParaRPr lang="en-GB" altLang="cs-CZ" sz="1200" smtClean="0">
              <a:solidFill>
                <a:srgbClr val="000000"/>
              </a:solidFill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6200" y="94488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21054439-F0F9-4EC0-A3DC-ADA45AD77347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23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8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DEBA2FD-A2F2-4DAD-9A54-48B65842F1F7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7A3A41D-A0FE-4CFE-B5E9-4C01FDC6383F}" type="slidenum">
              <a:rPr lang="en-GB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cs-CZ" smtClean="0">
              <a:cs typeface="Arial" pitchFamily="34" charset="0"/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70B540D8-4EF2-43FC-82D6-936EC448CC1F}" type="slidenum">
              <a:rPr lang="en-GB" altLang="cs-CZ" sz="1200" smtClean="0">
                <a:solidFill>
                  <a:srgbClr val="000000"/>
                </a:solidFill>
              </a:rPr>
              <a:pPr/>
              <a:t>25</a:t>
            </a:fld>
            <a:endParaRPr lang="en-GB" altLang="cs-CZ" sz="1200" smtClean="0">
              <a:solidFill>
                <a:srgbClr val="000000"/>
              </a:solidFill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6200" y="94488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8F8FFFB1-D1D6-477F-B729-016B64BFA25F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25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8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C7E23990-A09B-437D-B336-9D0E603E21E8}" type="slidenum">
              <a:rPr lang="en-GB" altLang="cs-CZ" sz="1200" smtClean="0">
                <a:solidFill>
                  <a:srgbClr val="000000"/>
                </a:solidFill>
              </a:rPr>
              <a:pPr/>
              <a:t>4</a:t>
            </a:fld>
            <a:endParaRPr lang="en-GB" altLang="cs-CZ" sz="1200" smtClean="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6200" y="94488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8481AEE6-3227-44E3-9711-1432D7C26DE3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4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8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C7E23990-A09B-437D-B336-9D0E603E21E8}" type="slidenum">
              <a:rPr lang="en-GB" altLang="cs-CZ" sz="1200" smtClean="0">
                <a:solidFill>
                  <a:srgbClr val="000000"/>
                </a:solidFill>
              </a:rPr>
              <a:pPr/>
              <a:t>5</a:t>
            </a:fld>
            <a:endParaRPr lang="en-GB" altLang="cs-CZ" sz="1200" smtClean="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6200" y="94488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8481AEE6-3227-44E3-9711-1432D7C26DE3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8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6D1120D-EACD-4B7C-8C6E-D1443154B268}" type="slidenum">
              <a:rPr lang="en-GB" altLang="cs-CZ" sz="1200" smtClean="0">
                <a:solidFill>
                  <a:srgbClr val="000000"/>
                </a:solidFill>
              </a:rPr>
              <a:pPr/>
              <a:t>6</a:t>
            </a:fld>
            <a:endParaRPr lang="en-GB" altLang="cs-CZ" sz="1200" smtClean="0">
              <a:solidFill>
                <a:srgbClr val="000000"/>
              </a:solidFill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6200" y="94488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A24E2943-1181-4006-BEB5-AB2B5F07CD7B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8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88C30DF9-43F2-49D5-98E3-6AA15007E723}" type="slidenum">
              <a:rPr lang="en-GB" altLang="cs-CZ" sz="1200" smtClean="0">
                <a:solidFill>
                  <a:srgbClr val="000000"/>
                </a:solidFill>
              </a:rPr>
              <a:pPr/>
              <a:t>7</a:t>
            </a:fld>
            <a:endParaRPr lang="en-GB" altLang="cs-CZ" sz="1200" smtClean="0">
              <a:solidFill>
                <a:srgbClr val="000000"/>
              </a:solidFill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6200" y="94488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buClrTx/>
              <a:buFontTx/>
              <a:buNone/>
            </a:pPr>
            <a:fld id="{B3C00510-EF06-40E2-8338-895ECB994B24}" type="slidenum">
              <a:rPr lang="en-GB" altLang="cs-CZ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89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42BFA8B-7671-4036-9464-6B3D3F65CF28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7737A47-AC5D-46FB-BA5A-84FCFBBAB139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49688" y="9426575"/>
            <a:ext cx="2944812" cy="496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0" tIns="46035" rIns="92070" bIns="46035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35BBE66-A2E9-475E-ACA7-5E1D52BC31DB}" type="slidenum">
              <a:rPr lang="cs-CZ" altLang="cs-CZ" smtClean="0">
                <a:cs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cs-CZ" altLang="cs-CZ" smtClean="0">
              <a:cs typeface="Arial" pitchFamily="34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917575" y="746125"/>
            <a:ext cx="4962525" cy="372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0" tIns="46035" rIns="92070" bIns="46035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4953000" cy="4497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8788" eaLnBrk="1" hangingPunct="1"/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16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7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82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3050"/>
            <a:ext cx="8228013" cy="58562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16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757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73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7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48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432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5535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2159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838"/>
            <a:ext cx="1676400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 i="1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i="1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i="1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i="1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 i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texty\video\prezentace\glif2015\london-short.wmv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21543" y="1979314"/>
            <a:ext cx="8770937" cy="188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3000" b="1" dirty="0" smtClean="0">
                <a:solidFill>
                  <a:srgbClr val="333399"/>
                </a:solidFill>
                <a:latin typeface="Arial" pitchFamily="34" charset="0"/>
                <a:ea typeface="Gulim" pitchFamily="34" charset="-127"/>
              </a:rPr>
              <a:t>Network delay management for collaborative applications in performing arts</a:t>
            </a:r>
            <a:endParaRPr lang="cs-CZ" altLang="ko-KR" sz="3000" b="1" dirty="0">
              <a:solidFill>
                <a:srgbClr val="333399"/>
              </a:solidFill>
              <a:latin typeface="Arial" pitchFamily="34" charset="0"/>
              <a:ea typeface="Gulim" pitchFamily="34" charset="-127"/>
            </a:endParaRPr>
          </a:p>
          <a:p>
            <a:pPr algn="ctr"/>
            <a:endParaRPr lang="cs-CZ" altLang="ko-KR" sz="3000" b="1" dirty="0">
              <a:solidFill>
                <a:srgbClr val="333399"/>
              </a:solidFill>
              <a:latin typeface="Arial" pitchFamily="34" charset="0"/>
              <a:ea typeface="Gulim" pitchFamily="34" charset="-127"/>
            </a:endParaRPr>
          </a:p>
          <a:p>
            <a:pPr algn="ctr"/>
            <a:r>
              <a:rPr lang="cs-CZ" altLang="ko-KR" b="1" dirty="0">
                <a:solidFill>
                  <a:srgbClr val="00B050"/>
                </a:solidFill>
                <a:latin typeface="Arial" pitchFamily="34" charset="0"/>
                <a:ea typeface="Gulim" pitchFamily="34" charset="-127"/>
              </a:rPr>
              <a:t>Sven Ubik, Jiří </a:t>
            </a:r>
            <a:r>
              <a:rPr lang="cs-CZ" altLang="ko-KR" b="1" dirty="0" err="1" smtClean="0">
                <a:solidFill>
                  <a:srgbClr val="00B050"/>
                </a:solidFill>
                <a:latin typeface="Arial" pitchFamily="34" charset="0"/>
                <a:ea typeface="Gulim" pitchFamily="34" charset="-127"/>
              </a:rPr>
              <a:t>Melnikov</a:t>
            </a:r>
            <a:endParaRPr lang="en-US" altLang="ko-KR" b="1" dirty="0" smtClean="0">
              <a:solidFill>
                <a:srgbClr val="00B050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2056" name="Obdélník 1"/>
          <p:cNvSpPr>
            <a:spLocks noChangeArrowheads="1"/>
          </p:cNvSpPr>
          <p:nvPr/>
        </p:nvSpPr>
        <p:spPr bwMode="auto">
          <a:xfrm>
            <a:off x="1024416" y="5993786"/>
            <a:ext cx="7075976" cy="40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 dirty="0" smtClean="0">
                <a:solidFill>
                  <a:schemeClr val="tx1"/>
                </a:solidFill>
                <a:latin typeface="Helvetica" pitchFamily="34" charset="0"/>
              </a:rPr>
              <a:t>Adapted from </a:t>
            </a:r>
            <a:r>
              <a:rPr lang="cs-CZ" altLang="cs-CZ" sz="2000" dirty="0" smtClean="0">
                <a:solidFill>
                  <a:schemeClr val="tx1"/>
                </a:solidFill>
                <a:latin typeface="Helvetica" pitchFamily="34" charset="0"/>
              </a:rPr>
              <a:t>GLIF 2015</a:t>
            </a:r>
            <a:r>
              <a:rPr lang="en-US" altLang="cs-CZ" sz="2000" dirty="0" smtClean="0">
                <a:solidFill>
                  <a:schemeClr val="tx1"/>
                </a:solidFill>
                <a:latin typeface="Helvetica" pitchFamily="34" charset="0"/>
              </a:rPr>
              <a:t> presentation, version January 2017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Přímá spojnice se šipkou 9"/>
          <p:cNvCxnSpPr>
            <a:cxnSpLocks noChangeShapeType="1"/>
          </p:cNvCxnSpPr>
          <p:nvPr/>
        </p:nvCxnSpPr>
        <p:spPr bwMode="auto">
          <a:xfrm>
            <a:off x="2411413" y="2528888"/>
            <a:ext cx="143986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3" name="Přímá spojnice se šipkou 10"/>
          <p:cNvCxnSpPr>
            <a:cxnSpLocks noChangeShapeType="1"/>
          </p:cNvCxnSpPr>
          <p:nvPr/>
        </p:nvCxnSpPr>
        <p:spPr bwMode="auto">
          <a:xfrm>
            <a:off x="6943725" y="2498725"/>
            <a:ext cx="122396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44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4868863"/>
            <a:ext cx="2122487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Přímá spojnice se šipkou 12"/>
          <p:cNvCxnSpPr>
            <a:cxnSpLocks noChangeShapeType="1"/>
            <a:stCxn id="10252" idx="1"/>
          </p:cNvCxnSpPr>
          <p:nvPr/>
        </p:nvCxnSpPr>
        <p:spPr bwMode="auto">
          <a:xfrm flipH="1">
            <a:off x="6751638" y="3660775"/>
            <a:ext cx="441325" cy="12080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Přímá spojnice se šipkou 13"/>
          <p:cNvCxnSpPr>
            <a:cxnSpLocks noChangeShapeType="1"/>
            <a:stCxn id="10248" idx="2"/>
          </p:cNvCxnSpPr>
          <p:nvPr/>
        </p:nvCxnSpPr>
        <p:spPr bwMode="auto">
          <a:xfrm>
            <a:off x="3333750" y="4005263"/>
            <a:ext cx="1649413" cy="9080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2960688" y="5319713"/>
            <a:ext cx="2819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Two channel 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oscilloscope</a:t>
            </a:r>
          </a:p>
        </p:txBody>
      </p:sp>
      <p:pic>
        <p:nvPicPr>
          <p:cNvPr id="1024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98825"/>
            <a:ext cx="8350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9" name="Přímá spojnice se šipkou 18"/>
          <p:cNvCxnSpPr>
            <a:cxnSpLocks noChangeShapeType="1"/>
          </p:cNvCxnSpPr>
          <p:nvPr/>
        </p:nvCxnSpPr>
        <p:spPr bwMode="auto">
          <a:xfrm>
            <a:off x="3348038" y="2516188"/>
            <a:ext cx="0" cy="7826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0" name="Přímá spojnice se šipkou 19"/>
          <p:cNvCxnSpPr>
            <a:cxnSpLocks noChangeShapeType="1"/>
          </p:cNvCxnSpPr>
          <p:nvPr/>
        </p:nvCxnSpPr>
        <p:spPr bwMode="auto">
          <a:xfrm>
            <a:off x="7519988" y="2508250"/>
            <a:ext cx="0" cy="7826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1" name="Rectangle 3"/>
          <p:cNvSpPr>
            <a:spLocks noChangeArrowheads="1"/>
          </p:cNvSpPr>
          <p:nvPr/>
        </p:nvSpPr>
        <p:spPr bwMode="auto">
          <a:xfrm>
            <a:off x="971550" y="3643313"/>
            <a:ext cx="19891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SDI to analog</a:t>
            </a:r>
          </a:p>
        </p:txBody>
      </p:sp>
      <p:pic>
        <p:nvPicPr>
          <p:cNvPr id="10252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329882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3"/>
          <p:cNvSpPr>
            <a:spLocks noChangeArrowheads="1"/>
          </p:cNvSpPr>
          <p:nvPr/>
        </p:nvSpPr>
        <p:spPr bwMode="auto">
          <a:xfrm>
            <a:off x="7199313" y="4113213"/>
            <a:ext cx="20542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Photodetector</a:t>
            </a:r>
          </a:p>
        </p:txBody>
      </p:sp>
      <p:pic>
        <p:nvPicPr>
          <p:cNvPr id="10254" name="Obráze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3357">
            <a:off x="357188" y="1543050"/>
            <a:ext cx="19558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20825"/>
            <a:ext cx="22272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Obráze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44713"/>
            <a:ext cx="83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7" name="Přímá spojnice se šipkou 25"/>
          <p:cNvCxnSpPr>
            <a:cxnSpLocks noChangeShapeType="1"/>
            <a:stCxn id="10256" idx="3"/>
          </p:cNvCxnSpPr>
          <p:nvPr/>
        </p:nvCxnSpPr>
        <p:spPr bwMode="auto">
          <a:xfrm flipV="1">
            <a:off x="4687888" y="2492375"/>
            <a:ext cx="604837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8" name="Rectangle 3"/>
          <p:cNvSpPr>
            <a:spLocks noChangeArrowheads="1"/>
          </p:cNvSpPr>
          <p:nvPr/>
        </p:nvSpPr>
        <p:spPr bwMode="auto">
          <a:xfrm>
            <a:off x="447675" y="2905125"/>
            <a:ext cx="2540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video generator,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SDI output</a:t>
            </a:r>
          </a:p>
        </p:txBody>
      </p:sp>
      <p:sp>
        <p:nvSpPr>
          <p:cNvPr id="10259" name="Rectangle 3"/>
          <p:cNvSpPr>
            <a:spLocks noChangeArrowheads="1"/>
          </p:cNvSpPr>
          <p:nvPr/>
        </p:nvSpPr>
        <p:spPr bwMode="auto">
          <a:xfrm>
            <a:off x="3232150" y="1433513"/>
            <a:ext cx="19875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SDI to HDMI / DVI</a:t>
            </a:r>
          </a:p>
        </p:txBody>
      </p:sp>
      <p:sp>
        <p:nvSpPr>
          <p:cNvPr id="10260" name="Rectangle 2"/>
          <p:cNvSpPr>
            <a:spLocks noChangeArrowheads="1"/>
          </p:cNvSpPr>
          <p:nvPr/>
        </p:nvSpPr>
        <p:spPr bwMode="auto">
          <a:xfrm>
            <a:off x="2339975" y="115888"/>
            <a:ext cx="7272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TV </a:t>
            </a:r>
            <a:r>
              <a:rPr lang="en-US" altLang="cs-CZ" sz="3200" b="1" dirty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/ projector </a:t>
            </a: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video delay</a:t>
            </a:r>
            <a:endParaRPr lang="en-GB" altLang="cs-CZ" sz="3200" b="1" dirty="0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3"/>
          <p:cNvSpPr>
            <a:spLocks noChangeArrowheads="1"/>
          </p:cNvSpPr>
          <p:nvPr/>
        </p:nvSpPr>
        <p:spPr bwMode="auto">
          <a:xfrm>
            <a:off x="2124075" y="3077752"/>
            <a:ext cx="52927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Projector </a:t>
            </a:r>
            <a:r>
              <a:rPr lang="en-US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Optoma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LH501 (Full HD)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HDMI / DVI / analog input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endParaRPr lang="en-US" altLang="cs-CZ" sz="2200" dirty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b="1" dirty="0">
                <a:solidFill>
                  <a:schemeClr val="tx1"/>
                </a:solidFill>
                <a:ea typeface="WenQuanYi Micro Hei"/>
                <a:cs typeface="WenQuanYi Micro Hei"/>
              </a:rPr>
              <a:t>video delay 60 </a:t>
            </a:r>
            <a:r>
              <a:rPr lang="en-US" altLang="cs-CZ" sz="2200" b="1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endParaRPr lang="cs-CZ" altLang="cs-CZ" sz="2200" b="1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1126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1728887" cy="13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bdélník 3"/>
          <p:cNvSpPr>
            <a:spLocks noChangeArrowheads="1"/>
          </p:cNvSpPr>
          <p:nvPr/>
        </p:nvSpPr>
        <p:spPr bwMode="auto">
          <a:xfrm>
            <a:off x="1979712" y="1268760"/>
            <a:ext cx="529272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ACER Full HD LCD monitor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HDMI input          DVI input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endParaRPr lang="en-US" altLang="cs-CZ" sz="2200" dirty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b="1" dirty="0">
                <a:solidFill>
                  <a:schemeClr val="tx1"/>
                </a:solidFill>
                <a:ea typeface="WenQuanYi Micro Hei"/>
                <a:cs typeface="WenQuanYi Micro Hei"/>
              </a:rPr>
              <a:t>video delay 16 / 36 </a:t>
            </a:r>
            <a:r>
              <a:rPr lang="en-US" altLang="cs-CZ" sz="2200" b="1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endParaRPr lang="cs-CZ" altLang="cs-CZ" sz="2200" b="1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11269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960"/>
            <a:ext cx="1728887" cy="132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412876"/>
            <a:ext cx="1728054" cy="13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2124075" y="115888"/>
            <a:ext cx="8442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TV / projector delay measurements</a:t>
            </a:r>
            <a:endParaRPr lang="en-GB" altLang="cs-CZ" sz="3200" b="1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107504" y="5076623"/>
            <a:ext cx="8870700" cy="14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Observation: thanks to the gaming industry, LCD manufacturers have great incentive to minimize delay, do not trust advertised response of “1.5ms” and like,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but there are LCDs with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&lt;10 </a:t>
            </a:r>
            <a:r>
              <a:rPr lang="en-US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delay, see database at www.displaylag.com. Projectors have much higher delay.</a:t>
            </a:r>
            <a:endParaRPr lang="en-US" altLang="cs-CZ" sz="2200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339975" y="179388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Placement of photodetector</a:t>
            </a:r>
            <a:endParaRPr lang="en-GB" altLang="cs-CZ" sz="3200" b="1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12291" name="Obdélník 3"/>
          <p:cNvSpPr>
            <a:spLocks noChangeArrowheads="1"/>
          </p:cNvSpPr>
          <p:nvPr/>
        </p:nvSpPr>
        <p:spPr bwMode="auto">
          <a:xfrm>
            <a:off x="179388" y="5300663"/>
            <a:ext cx="9109075" cy="11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Monitor normally</a:t>
            </a:r>
            <a:r>
              <a:rPr lang="cs-CZ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changes a frame from top to bottom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, which should be considered when placing a photodetector,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here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black-to-white frame change is captured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by Go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P</a:t>
            </a:r>
            <a:r>
              <a:rPr lang="en-US" altLang="cs-CZ" sz="2200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ro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in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720p240 mode</a:t>
            </a:r>
            <a:endParaRPr lang="cs-CZ" altLang="cs-CZ" sz="2200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12292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49688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79712" y="179388"/>
            <a:ext cx="734548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 dirty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Frame </a:t>
            </a: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change </a:t>
            </a:r>
            <a:r>
              <a:rPr lang="en-US" altLang="cs-CZ" sz="3200" b="1" dirty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observed at 5000 fps</a:t>
            </a:r>
            <a:endParaRPr lang="en-GB" altLang="cs-CZ" sz="3200" b="1" dirty="0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13315" name="Obdélník 3"/>
          <p:cNvSpPr>
            <a:spLocks noChangeArrowheads="1"/>
          </p:cNvSpPr>
          <p:nvPr/>
        </p:nvSpPr>
        <p:spPr bwMode="auto">
          <a:xfrm>
            <a:off x="179388" y="1268413"/>
            <a:ext cx="8208962" cy="7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Frame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change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captured before and after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network transmission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using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a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high-speed camera at 5000 fps </a:t>
            </a:r>
            <a:endParaRPr lang="cs-CZ" altLang="cs-CZ" sz="2200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3" name="video-ou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3609" y="2348880"/>
            <a:ext cx="4824536" cy="36184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" y="3717032"/>
            <a:ext cx="565626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2843808" y="155575"/>
            <a:ext cx="648042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cs-CZ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Audio </a:t>
            </a: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&amp; v</a:t>
            </a:r>
            <a:r>
              <a:rPr lang="cs-CZ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ide</a:t>
            </a:r>
            <a:r>
              <a:rPr lang="en-US" altLang="cs-CZ" sz="3200" b="1" dirty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o converters</a:t>
            </a:r>
            <a:endParaRPr lang="en-GB" altLang="cs-CZ" sz="3200" b="1" dirty="0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92113" y="1297074"/>
            <a:ext cx="8556625" cy="211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marL="342900" indent="-342900"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Converters are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often needed 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to change video interface (e.g. HDMI vs. HD-SDI) or to embed / </a:t>
            </a:r>
            <a:r>
              <a:rPr lang="en-US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disembed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audio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into video for transmission</a:t>
            </a:r>
            <a:endParaRPr lang="en-US" altLang="cs-CZ" sz="2200" dirty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 eaLnBrk="1">
              <a:lnSpc>
                <a:spcPts val="39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Video converters </a:t>
            </a:r>
            <a:r>
              <a:rPr lang="en-US" altLang="cs-CZ" sz="2200" u="sng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without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frame buffer  cannot change frame rate</a:t>
            </a:r>
          </a:p>
          <a:p>
            <a:pPr eaLnBrk="1">
              <a:lnSpc>
                <a:spcPts val="39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Video converters </a:t>
            </a:r>
            <a:r>
              <a:rPr lang="en-US" altLang="cs-CZ" sz="2200" u="sng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with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frame buffer can also change frame rate</a:t>
            </a:r>
          </a:p>
        </p:txBody>
      </p:sp>
    </p:spTree>
    <p:extLst>
      <p:ext uri="{BB962C8B-B14F-4D97-AF65-F5344CB8AC3E}">
        <p14:creationId xmlns:p14="http://schemas.microsoft.com/office/powerpoint/2010/main" val="102661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07791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627312" y="155104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 dirty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Audio &amp; video </a:t>
            </a: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converters</a:t>
            </a:r>
            <a:endParaRPr lang="en-GB" altLang="cs-CZ" sz="3200" b="1" dirty="0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-36513" y="2009479"/>
            <a:ext cx="2254251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>
                <a:solidFill>
                  <a:schemeClr val="tx1"/>
                </a:solidFill>
                <a:ea typeface="WenQuanYi Micro Hei"/>
                <a:cs typeface="WenQuanYi Micro Hei"/>
              </a:rPr>
              <a:t>Sin wave 1 kHz</a:t>
            </a:r>
            <a:br>
              <a:rPr lang="en-US" altLang="cs-CZ">
                <a:solidFill>
                  <a:schemeClr val="tx1"/>
                </a:solidFill>
                <a:ea typeface="WenQuanYi Micro Hei"/>
                <a:cs typeface="WenQuanYi Micro Hei"/>
              </a:rPr>
            </a:br>
            <a:r>
              <a:rPr lang="en-US" altLang="cs-CZ">
                <a:solidFill>
                  <a:schemeClr val="tx1"/>
                </a:solidFill>
                <a:ea typeface="WenQuanYi Micro Hei"/>
                <a:cs typeface="WenQuanYi Micro Hei"/>
              </a:rPr>
              <a:t>in bursts</a:t>
            </a:r>
            <a:endParaRPr lang="cs-CZ" altLang="cs-CZ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sp>
        <p:nvSpPr>
          <p:cNvPr id="14341" name="Obdélník 2"/>
          <p:cNvSpPr>
            <a:spLocks noChangeArrowheads="1"/>
          </p:cNvSpPr>
          <p:nvPr/>
        </p:nvSpPr>
        <p:spPr bwMode="auto">
          <a:xfrm>
            <a:off x="2127250" y="1283991"/>
            <a:ext cx="1184275" cy="7874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14342" name="Přímá spojnice se šipkou 4"/>
          <p:cNvCxnSpPr>
            <a:cxnSpLocks noChangeShapeType="1"/>
          </p:cNvCxnSpPr>
          <p:nvPr/>
        </p:nvCxnSpPr>
        <p:spPr bwMode="auto">
          <a:xfrm>
            <a:off x="1550988" y="1638004"/>
            <a:ext cx="57626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Přímá spojnice se šipkou 10"/>
          <p:cNvCxnSpPr>
            <a:cxnSpLocks noChangeShapeType="1"/>
          </p:cNvCxnSpPr>
          <p:nvPr/>
        </p:nvCxnSpPr>
        <p:spPr bwMode="auto">
          <a:xfrm>
            <a:off x="3311525" y="1630066"/>
            <a:ext cx="6127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4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98" y="2750421"/>
            <a:ext cx="1174750" cy="9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5" name="Přímá spojnice se šipkou 12"/>
          <p:cNvCxnSpPr>
            <a:cxnSpLocks noChangeShapeType="1"/>
          </p:cNvCxnSpPr>
          <p:nvPr/>
        </p:nvCxnSpPr>
        <p:spPr bwMode="auto">
          <a:xfrm>
            <a:off x="1695450" y="1633241"/>
            <a:ext cx="333648" cy="101838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Přímá spojnice se šipkou 15"/>
          <p:cNvCxnSpPr>
            <a:cxnSpLocks noChangeShapeType="1"/>
          </p:cNvCxnSpPr>
          <p:nvPr/>
        </p:nvCxnSpPr>
        <p:spPr bwMode="auto">
          <a:xfrm flipH="1">
            <a:off x="3203849" y="1633241"/>
            <a:ext cx="414063" cy="101838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Rectangle 3"/>
          <p:cNvSpPr>
            <a:spLocks noChangeArrowheads="1"/>
          </p:cNvSpPr>
          <p:nvPr/>
        </p:nvSpPr>
        <p:spPr bwMode="auto">
          <a:xfrm>
            <a:off x="144224" y="2857379"/>
            <a:ext cx="1731962" cy="71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Two channel </a:t>
            </a:r>
            <a:endParaRPr lang="en-US" altLang="cs-CZ" dirty="0" smtClean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oscilloscope</a:t>
            </a:r>
            <a:endParaRPr lang="en-US" altLang="cs-CZ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sp>
        <p:nvSpPr>
          <p:cNvPr id="14348" name="Rectangle 3"/>
          <p:cNvSpPr>
            <a:spLocks noChangeArrowheads="1"/>
          </p:cNvSpPr>
          <p:nvPr/>
        </p:nvSpPr>
        <p:spPr bwMode="auto">
          <a:xfrm>
            <a:off x="2127250" y="1288754"/>
            <a:ext cx="1295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>
                <a:solidFill>
                  <a:schemeClr val="tx1"/>
                </a:solidFill>
                <a:ea typeface="WenQuanYi Micro Hei"/>
                <a:cs typeface="WenQuanYi Micro Hei"/>
              </a:rPr>
              <a:t>   </a:t>
            </a:r>
            <a:r>
              <a:rPr lang="cs-CZ" altLang="cs-CZ">
                <a:solidFill>
                  <a:schemeClr val="tx1"/>
                </a:solidFill>
                <a:ea typeface="WenQuanYi Micro Hei"/>
                <a:cs typeface="WenQuanYi Micro Hei"/>
              </a:rPr>
              <a:t>audio</a:t>
            </a:r>
            <a:endParaRPr lang="en-US" altLang="cs-CZ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>
                <a:solidFill>
                  <a:schemeClr val="tx1"/>
                </a:solidFill>
                <a:ea typeface="WenQuanYi Micro Hei"/>
                <a:cs typeface="WenQuanYi Micro Hei"/>
              </a:rPr>
              <a:t>convertor</a:t>
            </a:r>
            <a:endParaRPr lang="cs-CZ" altLang="cs-CZ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14349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6643">
            <a:off x="5486125" y="1366296"/>
            <a:ext cx="791190" cy="6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Obdélník 2"/>
          <p:cNvSpPr>
            <a:spLocks noChangeArrowheads="1"/>
          </p:cNvSpPr>
          <p:nvPr/>
        </p:nvSpPr>
        <p:spPr bwMode="auto">
          <a:xfrm>
            <a:off x="6988175" y="1279229"/>
            <a:ext cx="1185863" cy="785812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endParaRPr lang="cs-CZ" altLang="cs-CZ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51" name="Rectangle 3"/>
          <p:cNvSpPr>
            <a:spLocks noChangeArrowheads="1"/>
          </p:cNvSpPr>
          <p:nvPr/>
        </p:nvSpPr>
        <p:spPr bwMode="auto">
          <a:xfrm>
            <a:off x="6988175" y="1279229"/>
            <a:ext cx="1295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>
                <a:solidFill>
                  <a:schemeClr val="tx1"/>
                </a:solidFill>
                <a:ea typeface="WenQuanYi Micro Hei"/>
                <a:cs typeface="WenQuanYi Micro Hei"/>
              </a:rPr>
              <a:t>   video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>
                <a:solidFill>
                  <a:schemeClr val="tx1"/>
                </a:solidFill>
                <a:ea typeface="WenQuanYi Micro Hei"/>
                <a:cs typeface="WenQuanYi Micro Hei"/>
              </a:rPr>
              <a:t>convertor</a:t>
            </a:r>
            <a:endParaRPr lang="cs-CZ" altLang="cs-CZ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cxnSp>
        <p:nvCxnSpPr>
          <p:cNvPr id="14352" name="Přímá spojnice se šipkou 4"/>
          <p:cNvCxnSpPr>
            <a:cxnSpLocks noChangeShapeType="1"/>
          </p:cNvCxnSpPr>
          <p:nvPr/>
        </p:nvCxnSpPr>
        <p:spPr bwMode="auto">
          <a:xfrm>
            <a:off x="6411913" y="1638004"/>
            <a:ext cx="57626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Přímá spojnice se šipkou 4"/>
          <p:cNvCxnSpPr>
            <a:cxnSpLocks noChangeShapeType="1"/>
          </p:cNvCxnSpPr>
          <p:nvPr/>
        </p:nvCxnSpPr>
        <p:spPr bwMode="auto">
          <a:xfrm>
            <a:off x="8174038" y="1638004"/>
            <a:ext cx="57467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4" name="Rectangle 3"/>
          <p:cNvSpPr>
            <a:spLocks noChangeArrowheads="1"/>
          </p:cNvSpPr>
          <p:nvPr/>
        </p:nvSpPr>
        <p:spPr bwMode="auto">
          <a:xfrm>
            <a:off x="5259388" y="2079329"/>
            <a:ext cx="14414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>
                <a:solidFill>
                  <a:schemeClr val="tx1"/>
                </a:solidFill>
                <a:ea typeface="WenQuanYi Micro Hei"/>
                <a:cs typeface="WenQuanYi Micro Hei"/>
              </a:rPr>
              <a:t>SDI video generator</a:t>
            </a:r>
            <a:endParaRPr lang="cs-CZ" altLang="cs-CZ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14355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2" y="2855246"/>
            <a:ext cx="547589" cy="4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6" name="Přímá spojnice se šipkou 17"/>
          <p:cNvCxnSpPr>
            <a:cxnSpLocks noChangeShapeType="1"/>
          </p:cNvCxnSpPr>
          <p:nvPr/>
        </p:nvCxnSpPr>
        <p:spPr bwMode="auto">
          <a:xfrm>
            <a:off x="6700044" y="1643560"/>
            <a:ext cx="794" cy="107553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9" name="Rectangle 3"/>
          <p:cNvSpPr>
            <a:spLocks noChangeArrowheads="1"/>
          </p:cNvSpPr>
          <p:nvPr/>
        </p:nvSpPr>
        <p:spPr bwMode="auto">
          <a:xfrm>
            <a:off x="6978724" y="2132856"/>
            <a:ext cx="14097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2x digital 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to analog</a:t>
            </a:r>
          </a:p>
        </p:txBody>
      </p:sp>
      <p:sp>
        <p:nvSpPr>
          <p:cNvPr id="14361" name="Rectangle 3"/>
          <p:cNvSpPr>
            <a:spLocks noChangeArrowheads="1"/>
          </p:cNvSpPr>
          <p:nvPr/>
        </p:nvSpPr>
        <p:spPr bwMode="auto">
          <a:xfrm>
            <a:off x="6766387" y="4581128"/>
            <a:ext cx="1868487" cy="71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Two channel </a:t>
            </a:r>
            <a:endParaRPr lang="en-US" altLang="cs-CZ" dirty="0" smtClean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oscilloscope</a:t>
            </a:r>
            <a:endParaRPr lang="en-US" altLang="cs-CZ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cxnSp>
        <p:nvCxnSpPr>
          <p:cNvPr id="14362" name="Přímá spojnice se šipkou 12"/>
          <p:cNvCxnSpPr>
            <a:cxnSpLocks noChangeShapeType="1"/>
          </p:cNvCxnSpPr>
          <p:nvPr/>
        </p:nvCxnSpPr>
        <p:spPr bwMode="auto">
          <a:xfrm>
            <a:off x="6988175" y="3010223"/>
            <a:ext cx="357188" cy="5572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3" name="Přímá spojnice se šipkou 15"/>
          <p:cNvCxnSpPr>
            <a:cxnSpLocks noChangeShapeType="1"/>
          </p:cNvCxnSpPr>
          <p:nvPr/>
        </p:nvCxnSpPr>
        <p:spPr bwMode="auto">
          <a:xfrm flipH="1">
            <a:off x="7653416" y="3010223"/>
            <a:ext cx="485775" cy="5572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404391" y="5445224"/>
            <a:ext cx="59039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Observations: </a:t>
            </a:r>
          </a:p>
          <a:p>
            <a:pPr marL="342900" indent="-342900"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video converters </a:t>
            </a:r>
            <a:r>
              <a:rPr lang="en-US" altLang="cs-CZ" u="sng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without frame buffer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add max. 1-2 </a:t>
            </a:r>
            <a:r>
              <a:rPr lang="en-US" altLang="cs-CZ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video delay </a:t>
            </a:r>
            <a:r>
              <a:rPr lang="cs-CZ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=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&gt; no problem</a:t>
            </a:r>
          </a:p>
          <a:p>
            <a:pPr marL="342900" indent="-342900"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with frame buffer add ~25-30 </a:t>
            </a:r>
            <a:r>
              <a:rPr lang="en-US" altLang="cs-CZ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=&gt; avoid</a:t>
            </a:r>
          </a:p>
        </p:txBody>
      </p:sp>
      <p:pic>
        <p:nvPicPr>
          <p:cNvPr id="29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3" y="4138116"/>
            <a:ext cx="1612857" cy="12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339752" y="4097163"/>
            <a:ext cx="327842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s-CZ" sz="2000" dirty="0" err="1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Blackmagic</a:t>
            </a:r>
            <a:r>
              <a:rPr lang="en-US" altLang="cs-CZ" sz="2000" dirty="0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 HDMI </a:t>
            </a:r>
            <a:r>
              <a:rPr lang="en-US" altLang="cs-CZ" sz="2000" dirty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to SDI + </a:t>
            </a:r>
            <a:r>
              <a:rPr lang="en-US" altLang="cs-CZ" sz="2000" dirty="0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AJA HDMI to SDI</a:t>
            </a:r>
            <a:r>
              <a:rPr lang="en-US" altLang="cs-CZ" sz="2000" dirty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 </a:t>
            </a:r>
            <a:r>
              <a:rPr lang="en-US" altLang="cs-CZ" sz="2000" dirty="0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(Hi5-3G</a:t>
            </a:r>
            <a:r>
              <a:rPr lang="en-US" altLang="cs-CZ" sz="2000" dirty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) </a:t>
            </a:r>
          </a:p>
          <a:p>
            <a:r>
              <a:rPr lang="en-US" altLang="cs-CZ" sz="2000" b="1" dirty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video delay 8 microseconds</a:t>
            </a:r>
          </a:p>
        </p:txBody>
      </p:sp>
      <p:cxnSp>
        <p:nvCxnSpPr>
          <p:cNvPr id="37" name="Přímá spojnice se šipkou 17"/>
          <p:cNvCxnSpPr>
            <a:cxnSpLocks noChangeShapeType="1"/>
          </p:cNvCxnSpPr>
          <p:nvPr/>
        </p:nvCxnSpPr>
        <p:spPr bwMode="auto">
          <a:xfrm>
            <a:off x="8459638" y="1628800"/>
            <a:ext cx="794" cy="107553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75" y="2852936"/>
            <a:ext cx="547589" cy="4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53" y="3675410"/>
            <a:ext cx="1174750" cy="9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39975" y="188913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 dirty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Audio </a:t>
            </a: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dis/embedding delay</a:t>
            </a:r>
            <a:endParaRPr lang="en-GB" altLang="cs-CZ" sz="3200" b="1" dirty="0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pic>
        <p:nvPicPr>
          <p:cNvPr id="15363" name="Obrázek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4"/>
            <a:ext cx="1799878" cy="14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bdélník 3"/>
          <p:cNvSpPr>
            <a:spLocks noChangeArrowheads="1"/>
          </p:cNvSpPr>
          <p:nvPr/>
        </p:nvSpPr>
        <p:spPr bwMode="auto">
          <a:xfrm>
            <a:off x="2339752" y="1457325"/>
            <a:ext cx="6048821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2x </a:t>
            </a:r>
            <a:r>
              <a:rPr lang="cs-CZ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AJA HD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10AMA (e</a:t>
            </a:r>
            <a:r>
              <a:rPr lang="cs-CZ" altLang="cs-CZ" dirty="0" err="1">
                <a:solidFill>
                  <a:schemeClr val="tx1"/>
                </a:solidFill>
                <a:ea typeface="WenQuanYi Micro Hei"/>
                <a:cs typeface="WenQuanYi Micro Hei"/>
              </a:rPr>
              <a:t>mbedder</a:t>
            </a:r>
            <a:r>
              <a:rPr lang="cs-CZ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+ </a:t>
            </a:r>
            <a:r>
              <a:rPr lang="en-US" altLang="cs-CZ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disembedder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)</a:t>
            </a:r>
            <a:endParaRPr lang="en-US" altLang="cs-CZ" dirty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b="1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audio </a:t>
            </a:r>
            <a:r>
              <a:rPr lang="en-US" altLang="cs-CZ" b="1" dirty="0">
                <a:solidFill>
                  <a:schemeClr val="tx1"/>
                </a:solidFill>
                <a:ea typeface="WenQuanYi Micro Hei"/>
                <a:cs typeface="WenQuanYi Micro Hei"/>
              </a:rPr>
              <a:t>delay 2.2 </a:t>
            </a:r>
            <a:r>
              <a:rPr lang="en-US" altLang="cs-CZ" b="1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endParaRPr lang="en-US" altLang="cs-CZ" b="1" dirty="0" smtClean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15365" name="Obrázek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581128"/>
            <a:ext cx="1799878" cy="13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Obdélník 6"/>
          <p:cNvSpPr>
            <a:spLocks noChangeArrowheads="1"/>
          </p:cNvSpPr>
          <p:nvPr/>
        </p:nvSpPr>
        <p:spPr bwMode="auto">
          <a:xfrm>
            <a:off x="2260240" y="4771135"/>
            <a:ext cx="6272200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Blackmagic</a:t>
            </a:r>
            <a:r>
              <a:rPr lang="cs-CZ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HDMI to SDI 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+ AJA Hi5-3G (embedding + </a:t>
            </a:r>
            <a:r>
              <a:rPr lang="en-US" altLang="cs-CZ" dirty="0" err="1">
                <a:solidFill>
                  <a:schemeClr val="tx1"/>
                </a:solidFill>
                <a:ea typeface="WenQuanYi Micro Hei"/>
                <a:cs typeface="WenQuanYi Micro Hei"/>
              </a:rPr>
              <a:t>disembedding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in 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video 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converters)</a:t>
            </a:r>
            <a:endParaRPr lang="en-US" altLang="cs-CZ" dirty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b="1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audio </a:t>
            </a:r>
            <a:r>
              <a:rPr lang="en-US" altLang="cs-CZ" b="1" dirty="0">
                <a:solidFill>
                  <a:schemeClr val="tx1"/>
                </a:solidFill>
                <a:ea typeface="WenQuanYi Micro Hei"/>
                <a:cs typeface="WenQuanYi Micro Hei"/>
              </a:rPr>
              <a:t>delay 800 </a:t>
            </a:r>
            <a:r>
              <a:rPr lang="en-US" altLang="cs-CZ" b="1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microseconds </a:t>
            </a:r>
            <a:endParaRPr lang="cs-CZ" altLang="cs-CZ" b="1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942349"/>
            <a:ext cx="1799878" cy="1378032"/>
          </a:xfrm>
          <a:prstGeom prst="rect">
            <a:avLst/>
          </a:prstGeom>
        </p:spPr>
      </p:pic>
      <p:sp>
        <p:nvSpPr>
          <p:cNvPr id="10" name="Obdélník 3"/>
          <p:cNvSpPr>
            <a:spLocks noChangeArrowheads="1"/>
          </p:cNvSpPr>
          <p:nvPr/>
        </p:nvSpPr>
        <p:spPr bwMode="auto">
          <a:xfrm>
            <a:off x="2267744" y="3212859"/>
            <a:ext cx="6904384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Datavideo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DAC-91 + DAC-90 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(e</a:t>
            </a:r>
            <a:r>
              <a:rPr lang="cs-CZ" altLang="cs-CZ" dirty="0" err="1">
                <a:solidFill>
                  <a:schemeClr val="tx1"/>
                </a:solidFill>
                <a:ea typeface="WenQuanYi Micro Hei"/>
                <a:cs typeface="WenQuanYi Micro Hei"/>
              </a:rPr>
              <a:t>mbedder</a:t>
            </a:r>
            <a:r>
              <a:rPr lang="cs-CZ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+ </a:t>
            </a:r>
            <a:r>
              <a:rPr lang="en-US" altLang="cs-CZ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disembedder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)</a:t>
            </a:r>
            <a:endParaRPr lang="en-US" altLang="cs-CZ" dirty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b="1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audio </a:t>
            </a:r>
            <a:r>
              <a:rPr lang="en-US" altLang="cs-CZ" b="1" dirty="0">
                <a:solidFill>
                  <a:schemeClr val="tx1"/>
                </a:solidFill>
                <a:ea typeface="WenQuanYi Micro Hei"/>
                <a:cs typeface="WenQuanYi Micro Hei"/>
              </a:rPr>
              <a:t>delay </a:t>
            </a:r>
            <a:r>
              <a:rPr lang="en-US" altLang="cs-CZ" b="1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1.2 </a:t>
            </a:r>
            <a:r>
              <a:rPr lang="en-US" altLang="cs-CZ" b="1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endParaRPr lang="en-US" altLang="cs-CZ" b="1" dirty="0" smtClean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39752" y="6103319"/>
            <a:ext cx="6408712" cy="71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Observation: audio dis/embedding delay is small in both dedicated dis/embedders and in video converters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39975" y="188913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Camera audio embedding delay</a:t>
            </a:r>
            <a:endParaRPr lang="en-GB" altLang="cs-CZ" sz="3200" b="1" dirty="0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15364" name="Obdélník 3"/>
          <p:cNvSpPr>
            <a:spLocks noChangeArrowheads="1"/>
          </p:cNvSpPr>
          <p:nvPr/>
        </p:nvSpPr>
        <p:spPr bwMode="auto">
          <a:xfrm>
            <a:off x="3275857" y="1730604"/>
            <a:ext cx="5472608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Panasonic HC-V750 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b="1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audio delay 40 </a:t>
            </a:r>
            <a:r>
              <a:rPr lang="en-US" altLang="cs-CZ" b="1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r>
              <a:rPr lang="en-US" altLang="cs-CZ" b="1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!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551" y="4077072"/>
            <a:ext cx="7776865" cy="132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Observation: audio embedding in cameras tends to synchronize audio with its video and adds tens of </a:t>
            </a:r>
            <a:r>
              <a:rPr lang="en-US" altLang="cs-CZ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delay to audio =&gt; avoid and use external embedder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160"/>
            <a:ext cx="269172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6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95513" y="179388"/>
            <a:ext cx="7993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Audio &amp; video over network</a:t>
            </a:r>
            <a:endParaRPr lang="en-GB" altLang="cs-CZ" sz="3200" b="1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16387" name="Obdélník 3"/>
          <p:cNvSpPr>
            <a:spLocks noChangeArrowheads="1"/>
          </p:cNvSpPr>
          <p:nvPr/>
        </p:nvSpPr>
        <p:spPr bwMode="auto">
          <a:xfrm>
            <a:off x="107504" y="5121101"/>
            <a:ext cx="896461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Loop Prague – Athens – Prague </a:t>
            </a:r>
            <a:endParaRPr lang="en-US" altLang="cs-CZ" dirty="0" smtClean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2x 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MVTP hardware, audio embedder, </a:t>
            </a:r>
            <a:r>
              <a:rPr lang="en-US" altLang="cs-CZ" dirty="0" err="1">
                <a:solidFill>
                  <a:schemeClr val="tx1"/>
                </a:solidFill>
                <a:ea typeface="WenQuanYi Micro Hei"/>
                <a:cs typeface="WenQuanYi Micro Hei"/>
              </a:rPr>
              <a:t>disembedder</a:t>
            </a:r>
            <a:endParaRPr lang="en-US" altLang="cs-CZ" dirty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Total audio and video delay 48 </a:t>
            </a:r>
            <a:r>
              <a:rPr lang="en-US" altLang="cs-CZ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(ping 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RTT 36 </a:t>
            </a:r>
            <a:r>
              <a:rPr lang="en-US" altLang="cs-CZ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 + 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A/V equipment 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12 </a:t>
            </a:r>
            <a:r>
              <a:rPr lang="en-US" altLang="cs-CZ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r>
              <a:rPr lang="en-US" altLang="cs-CZ" dirty="0">
                <a:solidFill>
                  <a:schemeClr val="tx1"/>
                </a:solidFill>
                <a:ea typeface="WenQuanYi Micro Hei"/>
                <a:cs typeface="WenQuanYi Micro Hei"/>
              </a:rPr>
              <a:t>) =&gt; one way delay </a:t>
            </a:r>
            <a:r>
              <a:rPr lang="en-US" altLang="cs-CZ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~30 </a:t>
            </a:r>
            <a:r>
              <a:rPr lang="en-US" altLang="cs-CZ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endParaRPr lang="cs-CZ" altLang="cs-CZ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16388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3239"/>
            <a:ext cx="3960440" cy="303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8950"/>
            <a:ext cx="288131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字方塊 51"/>
          <p:cNvSpPr txBox="1">
            <a:spLocks noChangeArrowheads="1"/>
          </p:cNvSpPr>
          <p:nvPr/>
        </p:nvSpPr>
        <p:spPr bwMode="auto">
          <a:xfrm>
            <a:off x="6732588" y="4437063"/>
            <a:ext cx="17875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>
                <a:solidFill>
                  <a:srgbClr val="3333FF"/>
                </a:solidFill>
                <a:ea typeface="PMingLiU" pitchFamily="18" charset="-120"/>
              </a:rPr>
              <a:t>Athens</a:t>
            </a:r>
          </a:p>
        </p:txBody>
      </p:sp>
      <p:sp>
        <p:nvSpPr>
          <p:cNvPr id="16391" name="文字方塊 51"/>
          <p:cNvSpPr txBox="1">
            <a:spLocks noChangeArrowheads="1"/>
          </p:cNvSpPr>
          <p:nvPr/>
        </p:nvSpPr>
        <p:spPr bwMode="auto">
          <a:xfrm>
            <a:off x="6300788" y="3213100"/>
            <a:ext cx="15652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>
                <a:solidFill>
                  <a:srgbClr val="3333FF"/>
                </a:solidFill>
                <a:ea typeface="PMingLiU" pitchFamily="18" charset="-120"/>
              </a:rPr>
              <a:t>Prague</a:t>
            </a:r>
          </a:p>
        </p:txBody>
      </p:sp>
      <p:sp>
        <p:nvSpPr>
          <p:cNvPr id="8" name="橢圓 9"/>
          <p:cNvSpPr/>
          <p:nvPr/>
        </p:nvSpPr>
        <p:spPr>
          <a:xfrm>
            <a:off x="7021513" y="3584575"/>
            <a:ext cx="142875" cy="142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橢圓 9"/>
          <p:cNvSpPr/>
          <p:nvPr/>
        </p:nvSpPr>
        <p:spPr>
          <a:xfrm>
            <a:off x="7453313" y="4149725"/>
            <a:ext cx="142875" cy="142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0" name="직선 연결선 11"/>
          <p:cNvCxnSpPr>
            <a:stCxn id="8" idx="5"/>
          </p:cNvCxnSpPr>
          <p:nvPr/>
        </p:nvCxnSpPr>
        <p:spPr>
          <a:xfrm>
            <a:off x="7143750" y="3705225"/>
            <a:ext cx="328613" cy="481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51521" y="1268760"/>
            <a:ext cx="8640960" cy="70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Network loop was established using GRE tunnels to test a network path before the event. It allows delay measurement over a network</a:t>
            </a:r>
            <a:endParaRPr lang="cs-CZ" sz="2000" dirty="0">
              <a:solidFill>
                <a:schemeClr val="tx1"/>
              </a:solidFill>
              <a:latin typeface="Arial" pitchFamily="34" charset="0"/>
              <a:ea typeface="WenQuanYi Micro Hei"/>
              <a:cs typeface="WenQuanYi Micro 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568885" cy="34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橢圓 8"/>
          <p:cNvSpPr/>
          <p:nvPr/>
        </p:nvSpPr>
        <p:spPr>
          <a:xfrm flipH="1" flipV="1">
            <a:off x="3923481" y="4365104"/>
            <a:ext cx="144463" cy="1444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6" name="橢圓 9"/>
          <p:cNvSpPr/>
          <p:nvPr/>
        </p:nvSpPr>
        <p:spPr>
          <a:xfrm>
            <a:off x="4213101" y="4437112"/>
            <a:ext cx="142875" cy="142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9" name="橢圓 12"/>
          <p:cNvSpPr/>
          <p:nvPr/>
        </p:nvSpPr>
        <p:spPr>
          <a:xfrm>
            <a:off x="3707457" y="4293096"/>
            <a:ext cx="144463" cy="1444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9462" name="文字方塊 51"/>
          <p:cNvSpPr txBox="1">
            <a:spLocks noChangeArrowheads="1"/>
          </p:cNvSpPr>
          <p:nvPr/>
        </p:nvSpPr>
        <p:spPr bwMode="auto">
          <a:xfrm>
            <a:off x="4283968" y="6283420"/>
            <a:ext cx="318411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3333FF"/>
                </a:solidFill>
                <a:latin typeface="Arial" pitchFamily="34" charset="0"/>
                <a:ea typeface="PMingLiU" pitchFamily="18" charset="-120"/>
              </a:rPr>
              <a:t>Prague, AMU / </a:t>
            </a:r>
            <a:r>
              <a:rPr lang="en-US" altLang="zh-TW" sz="1800" b="1" dirty="0" err="1" smtClean="0">
                <a:solidFill>
                  <a:srgbClr val="3333FF"/>
                </a:solidFill>
                <a:latin typeface="Arial" pitchFamily="34" charset="0"/>
                <a:ea typeface="PMingLiU" pitchFamily="18" charset="-120"/>
              </a:rPr>
              <a:t>SAGElab</a:t>
            </a:r>
            <a:endParaRPr lang="en-US" altLang="zh-TW" sz="1800" b="1" dirty="0">
              <a:solidFill>
                <a:srgbClr val="3333FF"/>
              </a:solidFill>
              <a:latin typeface="Arial" pitchFamily="34" charset="0"/>
              <a:ea typeface="PMingLiU" pitchFamily="18" charset="-120"/>
            </a:endParaRPr>
          </a:p>
        </p:txBody>
      </p:sp>
      <p:sp>
        <p:nvSpPr>
          <p:cNvPr id="19463" name="Line 28"/>
          <p:cNvSpPr>
            <a:spLocks noChangeShapeType="1"/>
          </p:cNvSpPr>
          <p:nvPr/>
        </p:nvSpPr>
        <p:spPr bwMode="auto">
          <a:xfrm>
            <a:off x="827088" y="4086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" name="橢圓 36"/>
          <p:cNvSpPr/>
          <p:nvPr/>
        </p:nvSpPr>
        <p:spPr>
          <a:xfrm>
            <a:off x="3419426" y="4293096"/>
            <a:ext cx="144462" cy="1444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2" name="직선 연결선 11"/>
          <p:cNvCxnSpPr>
            <a:stCxn id="35" idx="2"/>
          </p:cNvCxnSpPr>
          <p:nvPr/>
        </p:nvCxnSpPr>
        <p:spPr>
          <a:xfrm>
            <a:off x="4067944" y="4437335"/>
            <a:ext cx="126231" cy="8289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3563888" y="4365104"/>
            <a:ext cx="14401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stCxn id="39" idx="5"/>
            <a:endCxn id="35" idx="5"/>
          </p:cNvCxnSpPr>
          <p:nvPr/>
        </p:nvCxnSpPr>
        <p:spPr>
          <a:xfrm flipV="1">
            <a:off x="3830764" y="4386260"/>
            <a:ext cx="113873" cy="30142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43"/>
          <p:cNvSpPr txBox="1">
            <a:spLocks noChangeArrowheads="1"/>
          </p:cNvSpPr>
          <p:nvPr/>
        </p:nvSpPr>
        <p:spPr bwMode="auto">
          <a:xfrm>
            <a:off x="1747193" y="188913"/>
            <a:ext cx="7361311" cy="5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sz="3000" b="1" dirty="0" smtClean="0">
                <a:solidFill>
                  <a:srgbClr val="333399"/>
                </a:solidFill>
                <a:latin typeface="Arial" pitchFamily="34" charset="0"/>
                <a:ea typeface="Gulim" pitchFamily="34" charset="-127"/>
              </a:rPr>
              <a:t>Example: classical </a:t>
            </a:r>
            <a:r>
              <a:rPr lang="en-US" altLang="ko-KR" sz="3000" b="1" dirty="0">
                <a:solidFill>
                  <a:srgbClr val="333399"/>
                </a:solidFill>
                <a:latin typeface="Arial" pitchFamily="34" charset="0"/>
                <a:ea typeface="Gulim" pitchFamily="34" charset="-127"/>
              </a:rPr>
              <a:t>music over 1000 km</a:t>
            </a:r>
            <a:endParaRPr lang="ko-KR" altLang="en-US" sz="3000" b="1" dirty="0">
              <a:solidFill>
                <a:srgbClr val="333399"/>
              </a:solidFill>
              <a:latin typeface="Arial" pitchFamily="34" charset="0"/>
              <a:ea typeface="Gulim" pitchFamily="34" charset="-127"/>
            </a:endParaRPr>
          </a:p>
        </p:txBody>
      </p:sp>
      <p:sp>
        <p:nvSpPr>
          <p:cNvPr id="19469" name="文字方塊 51"/>
          <p:cNvSpPr txBox="1">
            <a:spLocks noChangeArrowheads="1"/>
          </p:cNvSpPr>
          <p:nvPr/>
        </p:nvSpPr>
        <p:spPr bwMode="auto">
          <a:xfrm>
            <a:off x="2987824" y="4520232"/>
            <a:ext cx="177323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800" b="1" dirty="0">
                <a:solidFill>
                  <a:srgbClr val="3333FF"/>
                </a:solidFill>
                <a:latin typeface="Arial" pitchFamily="34" charset="0"/>
                <a:ea typeface="PMingLiU" pitchFamily="18" charset="-120"/>
              </a:rPr>
              <a:t>Frankfurt</a:t>
            </a:r>
          </a:p>
        </p:txBody>
      </p:sp>
      <p:sp>
        <p:nvSpPr>
          <p:cNvPr id="19470" name="文字方塊 51"/>
          <p:cNvSpPr txBox="1">
            <a:spLocks noChangeArrowheads="1"/>
          </p:cNvSpPr>
          <p:nvPr/>
        </p:nvSpPr>
        <p:spPr bwMode="auto">
          <a:xfrm>
            <a:off x="2987675" y="4005263"/>
            <a:ext cx="213995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800" b="1" dirty="0">
                <a:solidFill>
                  <a:srgbClr val="3333FF"/>
                </a:solidFill>
                <a:latin typeface="Arial" pitchFamily="34" charset="0"/>
                <a:ea typeface="PMingLiU" pitchFamily="18" charset="-120"/>
              </a:rPr>
              <a:t>Amsterdam</a:t>
            </a:r>
          </a:p>
        </p:txBody>
      </p:sp>
      <p:sp>
        <p:nvSpPr>
          <p:cNvPr id="19471" name="文字方塊 51"/>
          <p:cNvSpPr txBox="1">
            <a:spLocks noChangeArrowheads="1"/>
          </p:cNvSpPr>
          <p:nvPr/>
        </p:nvSpPr>
        <p:spPr bwMode="auto">
          <a:xfrm>
            <a:off x="827584" y="1818924"/>
            <a:ext cx="187220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800" b="1" dirty="0" smtClean="0">
                <a:solidFill>
                  <a:srgbClr val="3333FF"/>
                </a:solidFill>
                <a:latin typeface="Arial" pitchFamily="34" charset="0"/>
                <a:ea typeface="PMingLiU" pitchFamily="18" charset="-120"/>
              </a:rPr>
              <a:t>London, RCM</a:t>
            </a:r>
            <a:endParaRPr lang="en-US" altLang="zh-TW" sz="1800" b="1" dirty="0">
              <a:solidFill>
                <a:srgbClr val="3333FF"/>
              </a:solidFill>
              <a:latin typeface="Arial" pitchFamily="34" charset="0"/>
              <a:ea typeface="PMingLiU" pitchFamily="18" charset="-120"/>
            </a:endParaRPr>
          </a:p>
        </p:txBody>
      </p:sp>
      <p:pic>
        <p:nvPicPr>
          <p:cNvPr id="19472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86" y="1268760"/>
            <a:ext cx="1368152" cy="62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44" y="4478783"/>
            <a:ext cx="2559444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london-sho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3740"/>
            <a:ext cx="3084275" cy="186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6156176" y="1543308"/>
            <a:ext cx="2763898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Matous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</a:rPr>
              <a:t>Pe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</a:rPr>
              <a:t>ru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</a:rPr>
              <a:t>ka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violin</a:t>
            </a: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" name="Picture 2" descr="http://operaplus.cz/wp-content/uploads/2013/03/DSC4596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49573"/>
            <a:ext cx="2667744" cy="18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6" y="4286969"/>
            <a:ext cx="1658694" cy="2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6404254"/>
            <a:ext cx="2552302" cy="386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ko-KR" sz="2000" dirty="0" err="1">
                <a:solidFill>
                  <a:srgbClr val="000000"/>
                </a:solidFill>
                <a:latin typeface="Arial" pitchFamily="34" charset="0"/>
              </a:rPr>
              <a:t>Alison</a:t>
            </a:r>
            <a:r>
              <a:rPr lang="cs-CZ" altLang="ko-KR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altLang="ko-KR" sz="2000" dirty="0" err="1">
                <a:solidFill>
                  <a:srgbClr val="000000"/>
                </a:solidFill>
                <a:latin typeface="Arial" pitchFamily="34" charset="0"/>
              </a:rPr>
              <a:t>Rhind</a:t>
            </a:r>
            <a:r>
              <a:rPr lang="cs-CZ" altLang="ko-KR" sz="2000" dirty="0">
                <a:solidFill>
                  <a:srgbClr val="000000"/>
                </a:solidFill>
                <a:latin typeface="Arial" pitchFamily="34" charset="0"/>
              </a:rPr>
              <a:t> - piano </a:t>
            </a:r>
            <a:endParaRPr lang="cs-CZ" sz="2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8925" y="1412875"/>
            <a:ext cx="88550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Helvetica" pitchFamily="34" charset="0"/>
              <a:buNone/>
            </a:pPr>
            <a:endParaRPr lang="en-US" altLang="cs-CZ" sz="2200" dirty="0" smtClean="0">
              <a:latin typeface="Helvetica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Helvetica" pitchFamily="34" charset="0"/>
              <a:buNone/>
            </a:pPr>
            <a:r>
              <a:rPr lang="en-US" altLang="cs-CZ" sz="2200" dirty="0" smtClean="0">
                <a:latin typeface="Helvetica" pitchFamily="34" charset="0"/>
              </a:rPr>
              <a:t> </a:t>
            </a:r>
            <a:endParaRPr lang="en-US" altLang="cs-CZ" sz="2200" dirty="0">
              <a:latin typeface="Helvetic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19475" y="115888"/>
            <a:ext cx="55451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7" tIns="51588" rIns="99207" bIns="51588" anchor="ctr"/>
          <a:lstStyle>
            <a:lvl1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>
                <a:srgbClr val="333399"/>
              </a:buClr>
              <a:defRPr/>
            </a:pPr>
            <a:r>
              <a:rPr lang="en-US" altLang="cs-CZ" sz="3200" b="1" dirty="0" smtClean="0">
                <a:solidFill>
                  <a:srgbClr val="333399"/>
                </a:solidFill>
                <a:latin typeface="Helvetica" pitchFamily="32" charset="0"/>
                <a:ea typeface="+mn-ea"/>
                <a:cs typeface="Arial" charset="0"/>
              </a:rPr>
              <a:t>Motivation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5943" y="1268413"/>
            <a:ext cx="9288463" cy="490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7" tIns="51588" rIns="99207" bIns="51588">
            <a:spAutoFit/>
          </a:bodyPr>
          <a:lstStyle>
            <a:lvl1pPr marL="457200" indent="-457200"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marL="1200150" indent="-457200"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342900" indent="-342900" eaLnBrk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000" dirty="0" smtClean="0">
                <a:latin typeface="Helvetica" pitchFamily="34" charset="0"/>
              </a:rPr>
              <a:t>Low-latency audio and video transmissions can enable real-time collaboration in various areas. Accepted delay of the system depends on the application.</a:t>
            </a:r>
          </a:p>
          <a:p>
            <a:pPr marL="342900" indent="-342900" eaLnBrk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cs-CZ" sz="2000" dirty="0" smtClean="0">
              <a:latin typeface="Helvetica" pitchFamily="34" charset="0"/>
            </a:endParaRPr>
          </a:p>
          <a:p>
            <a:pPr marL="342900" indent="-342900" eaLnBrk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000" dirty="0" smtClean="0">
                <a:latin typeface="Helvetica" pitchFamily="34" charset="0"/>
              </a:rPr>
              <a:t>For general interactive work, 150 </a:t>
            </a:r>
            <a:r>
              <a:rPr lang="en-US" altLang="cs-CZ" sz="2000" dirty="0" err="1" smtClean="0">
                <a:latin typeface="Helvetica" pitchFamily="34" charset="0"/>
              </a:rPr>
              <a:t>ms</a:t>
            </a:r>
            <a:r>
              <a:rPr lang="en-US" altLang="cs-CZ" sz="2000" dirty="0" smtClean="0">
                <a:latin typeface="Helvetica" pitchFamily="34" charset="0"/>
              </a:rPr>
              <a:t> response is considered comfortable (ITU-T Recommendation G.114)</a:t>
            </a:r>
          </a:p>
          <a:p>
            <a:pPr marL="342900" indent="-342900" eaLnBrk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altLang="cs-CZ" sz="2000" dirty="0" smtClean="0">
              <a:latin typeface="Helvetica" pitchFamily="34" charset="0"/>
            </a:endParaRPr>
          </a:p>
          <a:p>
            <a:pPr marL="342900" indent="-342900" eaLnBrk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sz="2000" dirty="0" smtClean="0">
                <a:latin typeface="Helvetica" pitchFamily="34" charset="0"/>
              </a:rPr>
              <a:t>For playing music together, max. 15-30 </a:t>
            </a:r>
            <a:r>
              <a:rPr lang="en-US" altLang="cs-CZ" sz="2000" dirty="0" err="1" smtClean="0">
                <a:latin typeface="Helvetica" pitchFamily="34" charset="0"/>
              </a:rPr>
              <a:t>ms</a:t>
            </a:r>
            <a:r>
              <a:rPr lang="en-US" altLang="cs-CZ" sz="2000" dirty="0" smtClean="0">
                <a:latin typeface="Helvetica" pitchFamily="34" charset="0"/>
              </a:rPr>
              <a:t> can be tolerated, depending mainly on music style, musical instruments and previous experience </a:t>
            </a:r>
          </a:p>
          <a:p>
            <a:pPr marL="0" indent="0" eaLnBrk="1">
              <a:lnSpc>
                <a:spcPct val="120000"/>
              </a:lnSpc>
              <a:defRPr/>
            </a:pPr>
            <a:endParaRPr lang="en-US" sz="2000" dirty="0" smtClean="0"/>
          </a:p>
          <a:p>
            <a:pPr marL="342900" indent="-342900" eaLnBrk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2900" indent="-342900" eaLnBrk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2900" indent="-342900" eaLnBrk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0" indent="0" eaLnBrk="1">
              <a:lnSpc>
                <a:spcPct val="120000"/>
              </a:lnSpc>
              <a:defRPr/>
            </a:pPr>
            <a:endParaRPr lang="en-US" sz="2000" dirty="0" smtClean="0"/>
          </a:p>
        </p:txBody>
      </p:sp>
      <p:pic>
        <p:nvPicPr>
          <p:cNvPr id="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1" y="4450804"/>
            <a:ext cx="11414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11731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2"/>
          <p:cNvCxnSpPr>
            <a:cxnSpLocks noChangeShapeType="1"/>
          </p:cNvCxnSpPr>
          <p:nvPr/>
        </p:nvCxnSpPr>
        <p:spPr bwMode="auto">
          <a:xfrm>
            <a:off x="1670621" y="5408067"/>
            <a:ext cx="885155" cy="0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4139952" y="4416562"/>
            <a:ext cx="5148065" cy="239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>
              <a:lnSpc>
                <a:spcPct val="120000"/>
              </a:lnSpc>
              <a:defRPr/>
            </a:pPr>
            <a:r>
              <a:rPr lang="en-US" altLang="cs-CZ" sz="1800" dirty="0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Experiment: two musicians in two rooms, classical music, added audio delay 1.5-50 </a:t>
            </a:r>
            <a:r>
              <a:rPr lang="en-US" altLang="cs-CZ" sz="1800" dirty="0" err="1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ms</a:t>
            </a:r>
            <a:endParaRPr lang="en-US" altLang="cs-CZ" sz="1800" dirty="0" smtClean="0">
              <a:solidFill>
                <a:schemeClr val="tx1"/>
              </a:solidFill>
              <a:latin typeface="Helvetica" pitchFamily="34" charset="0"/>
              <a:ea typeface="WenQuanYi Micro Hei" charset="0"/>
              <a:cs typeface="WenQuanYi Micro Hei" charset="0"/>
            </a:endParaRPr>
          </a:p>
          <a:p>
            <a:pPr marL="0" indent="0" eaLnBrk="1">
              <a:lnSpc>
                <a:spcPct val="80000"/>
              </a:lnSpc>
              <a:defRPr/>
            </a:pPr>
            <a:endParaRPr lang="en-US" altLang="cs-CZ" sz="1800" dirty="0" smtClean="0">
              <a:solidFill>
                <a:schemeClr val="tx1"/>
              </a:solidFill>
              <a:latin typeface="Helvetica" pitchFamily="34" charset="0"/>
              <a:ea typeface="WenQuanYi Micro Hei" charset="0"/>
              <a:cs typeface="WenQuanYi Micro Hei" charset="0"/>
            </a:endParaRPr>
          </a:p>
          <a:p>
            <a:pPr marL="0" indent="0">
              <a:defRPr/>
            </a:pPr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Observations: 7.5 </a:t>
            </a:r>
            <a:r>
              <a:rPr lang="en-US" sz="1800" dirty="0" err="1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ms</a:t>
            </a:r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 recognized, 15 </a:t>
            </a:r>
            <a:r>
              <a:rPr lang="en-US" sz="1800" dirty="0" err="1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ms</a:t>
            </a:r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 acceptable without difficulties, 30 </a:t>
            </a:r>
            <a:r>
              <a:rPr lang="en-US" sz="1800" dirty="0" err="1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ms</a:t>
            </a:r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  <a:ea typeface="WenQuanYi Micro Hei" charset="0"/>
                <a:cs typeface="WenQuanYi Micro Hei" charset="0"/>
              </a:rPr>
              <a:t> "playable", but it felt like a "sport event", limiting musical expression possibilities, limits can very for different performances</a:t>
            </a:r>
            <a:endParaRPr lang="en-US" sz="1800" dirty="0">
              <a:solidFill>
                <a:schemeClr val="tx1"/>
              </a:solidFill>
              <a:latin typeface="Helvetica" pitchFamily="34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987675" y="115888"/>
            <a:ext cx="4248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cs-CZ" sz="3200" b="1">
                <a:solidFill>
                  <a:srgbClr val="333399"/>
                </a:solidFill>
                <a:latin typeface="Arial" pitchFamily="34" charset="0"/>
              </a:rPr>
              <a:t>Dance </a:t>
            </a:r>
            <a:r>
              <a:rPr lang="cs-CZ" altLang="cs-CZ" sz="3200" b="1">
                <a:solidFill>
                  <a:srgbClr val="333399"/>
                </a:solidFill>
                <a:latin typeface="Arial" pitchFamily="34" charset="0"/>
              </a:rPr>
              <a:t>with delay</a:t>
            </a:r>
            <a:endParaRPr lang="en-GB" altLang="cs-CZ" sz="3200" b="1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179512" y="4392071"/>
            <a:ext cx="8640960" cy="242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cs-CZ" sz="1800" dirty="0" smtClean="0">
                <a:solidFill>
                  <a:srgbClr val="000000"/>
                </a:solidFill>
                <a:latin typeface="Arial" pitchFamily="34" charset="0"/>
              </a:rPr>
              <a:t>Experiment: </a:t>
            </a:r>
            <a:r>
              <a:rPr lang="en-US" altLang="cs-CZ" sz="1800" dirty="0">
                <a:solidFill>
                  <a:srgbClr val="000000"/>
                </a:solidFill>
                <a:latin typeface="Arial" pitchFamily="34" charset="0"/>
              </a:rPr>
              <a:t>evaluation of delay effects on dance performance</a:t>
            </a:r>
            <a:endParaRPr lang="cs-CZ" altLang="cs-CZ" sz="18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cs-CZ" sz="1800" dirty="0" smtClean="0">
                <a:solidFill>
                  <a:srgbClr val="000000"/>
                </a:solidFill>
                <a:latin typeface="Arial" pitchFamily="34" charset="0"/>
              </a:rPr>
              <a:t>Dancers were exchanging </a:t>
            </a:r>
            <a:r>
              <a:rPr lang="en-US" altLang="cs-CZ" sz="1800" dirty="0">
                <a:solidFill>
                  <a:srgbClr val="000000"/>
                </a:solidFill>
                <a:latin typeface="Arial" pitchFamily="34" charset="0"/>
              </a:rPr>
              <a:t>a “virtual ball</a:t>
            </a:r>
            <a:r>
              <a:rPr lang="en-US" altLang="cs-CZ" sz="1800" dirty="0" smtClean="0">
                <a:solidFill>
                  <a:srgbClr val="000000"/>
                </a:solidFill>
                <a:latin typeface="Arial" pitchFamily="34" charset="0"/>
              </a:rPr>
              <a:t>”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cs-CZ" sz="1800" dirty="0" smtClean="0">
                <a:solidFill>
                  <a:srgbClr val="000000"/>
                </a:solidFill>
                <a:latin typeface="Arial" pitchFamily="34" charset="0"/>
              </a:rPr>
              <a:t>Minimum video delay was limited by cameras and monitors to approx. 100 </a:t>
            </a:r>
            <a:r>
              <a:rPr lang="en-US" altLang="cs-CZ" sz="18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altLang="cs-CZ" sz="18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cs-CZ" sz="1800" dirty="0" smtClean="0">
                <a:solidFill>
                  <a:srgbClr val="000000"/>
                </a:solidFill>
                <a:latin typeface="Arial" pitchFamily="34" charset="0"/>
              </a:rPr>
              <a:t>Observation: dancers could synchronize with added video and audio delay up to 250 </a:t>
            </a:r>
            <a:r>
              <a:rPr lang="en-US" altLang="cs-CZ" sz="18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altLang="cs-CZ" sz="18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cs-CZ" sz="1800" dirty="0" smtClean="0">
                <a:solidFill>
                  <a:srgbClr val="000000"/>
                </a:solidFill>
                <a:latin typeface="Arial" pitchFamily="34" charset="0"/>
              </a:rPr>
              <a:t>Valid for this particular performance, but gives a hint that dance can tolerate higher delay</a:t>
            </a:r>
            <a:endParaRPr lang="en-US" altLang="cs-CZ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4580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2" y="1340768"/>
            <a:ext cx="3631972" cy="24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3861048"/>
            <a:ext cx="734481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cs-CZ" sz="1800" i="1" dirty="0" err="1" smtClean="0">
                <a:solidFill>
                  <a:srgbClr val="000000"/>
                </a:solidFill>
                <a:latin typeface="Arial" pitchFamily="34" charset="0"/>
              </a:rPr>
              <a:t>SAGElab</a:t>
            </a:r>
            <a:r>
              <a:rPr lang="en-US" altLang="cs-CZ" sz="1800" i="1" dirty="0" smtClean="0">
                <a:solidFill>
                  <a:srgbClr val="000000"/>
                </a:solidFill>
                <a:latin typeface="Arial" pitchFamily="34" charset="0"/>
              </a:rPr>
              <a:t> Network Visualization Laboratory (CESNET/CTU)</a:t>
            </a:r>
            <a:endParaRPr lang="en-US" altLang="cs-CZ" sz="1800" i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627313" y="155575"/>
            <a:ext cx="5976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itchFamily="34" charset="0"/>
              </a:rPr>
              <a:t>Cyber Performances</a:t>
            </a:r>
            <a:r>
              <a:rPr lang="en-GB" altLang="cs-CZ" sz="3200" b="1">
                <a:solidFill>
                  <a:srgbClr val="33339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33363" y="1300163"/>
            <a:ext cx="8875712" cy="7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cs-CZ" sz="2000" dirty="0" smtClean="0">
                <a:solidFill>
                  <a:srgbClr val="000000"/>
                </a:solidFill>
                <a:latin typeface="Arial" pitchFamily="34" charset="0"/>
              </a:rPr>
              <a:t>Depending on the graph of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itchFamily="34" charset="0"/>
              </a:rPr>
              <a:t>dependance</a:t>
            </a:r>
            <a:r>
              <a:rPr lang="en-US" altLang="cs-CZ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itchFamily="34" charset="0"/>
              </a:rPr>
              <a:t>between musicians and dancers, higher delays can be accommodated to create a “cyber performance”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3" y="2276872"/>
            <a:ext cx="3091469" cy="150358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115616" y="3789040"/>
            <a:ext cx="7200800" cy="2917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a circle in audio transmissions =&gt; audio delay between any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two nodes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in the circle &lt; ~30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a circle of video transmissions =&gt; video delay between any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two nodes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in the circle &lt; ~250ms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more alternative directed paths ending by audio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transmissions between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a pair of nodes =&gt; difference in audio delay of each path &lt; ~30ms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more alternative directed paths ending by at most one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audio and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one or more video transmissions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between 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pair of nodes =&gt; difference video delay of each path &lt; ~250ms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627313" y="155575"/>
            <a:ext cx="59769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cs-CZ" sz="3200" b="1" dirty="0" smtClean="0">
                <a:solidFill>
                  <a:srgbClr val="333399"/>
                </a:solidFill>
                <a:latin typeface="Arial" pitchFamily="34" charset="0"/>
              </a:rPr>
              <a:t>Example: 3 continent c</a:t>
            </a:r>
            <a:r>
              <a:rPr lang="cs-CZ" altLang="cs-CZ" sz="3200" b="1" dirty="0" err="1" smtClean="0">
                <a:solidFill>
                  <a:srgbClr val="333399"/>
                </a:solidFill>
                <a:latin typeface="Arial" pitchFamily="34" charset="0"/>
              </a:rPr>
              <a:t>yber</a:t>
            </a:r>
            <a:r>
              <a:rPr lang="cs-CZ" altLang="cs-CZ" sz="3200" b="1" dirty="0" smtClean="0">
                <a:solidFill>
                  <a:srgbClr val="333399"/>
                </a:solidFill>
                <a:latin typeface="Arial" pitchFamily="34" charset="0"/>
              </a:rPr>
              <a:t> </a:t>
            </a:r>
            <a:r>
              <a:rPr lang="en-US" altLang="cs-CZ" sz="3200" b="1" dirty="0" smtClean="0">
                <a:solidFill>
                  <a:srgbClr val="333399"/>
                </a:solidFill>
                <a:latin typeface="Arial" pitchFamily="34" charset="0"/>
              </a:rPr>
              <a:t>p</a:t>
            </a:r>
            <a:r>
              <a:rPr lang="cs-CZ" altLang="cs-CZ" sz="3200" b="1" dirty="0" err="1" smtClean="0">
                <a:solidFill>
                  <a:srgbClr val="333399"/>
                </a:solidFill>
                <a:latin typeface="Arial" pitchFamily="34" charset="0"/>
              </a:rPr>
              <a:t>erformance</a:t>
            </a:r>
            <a:endParaRPr lang="en-GB" altLang="cs-CZ" sz="3200" b="1" dirty="0">
              <a:solidFill>
                <a:srgbClr val="333399"/>
              </a:solidFill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33363" y="1300163"/>
            <a:ext cx="8875712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altLang="cs-CZ" sz="2000" dirty="0" smtClean="0">
                <a:solidFill>
                  <a:srgbClr val="000000"/>
                </a:solidFill>
                <a:latin typeface="Arial" pitchFamily="34" charset="0"/>
              </a:rPr>
              <a:t>„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Dancing in </a:t>
            </a:r>
            <a:r>
              <a:rPr lang="cs-CZ" altLang="cs-CZ" sz="2000" dirty="0" err="1">
                <a:solidFill>
                  <a:srgbClr val="000000"/>
                </a:solidFill>
                <a:latin typeface="Arial" pitchFamily="34" charset="0"/>
              </a:rPr>
              <a:t>space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“, </a:t>
            </a:r>
            <a:r>
              <a:rPr lang="cs-CZ" altLang="cs-CZ" sz="2000" dirty="0" err="1">
                <a:solidFill>
                  <a:srgbClr val="000000"/>
                </a:solidFill>
                <a:latin typeface="Arial" pitchFamily="34" charset="0"/>
              </a:rPr>
              <a:t>for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itchFamily="34" charset="0"/>
              </a:rPr>
              <a:t>the </a:t>
            </a:r>
            <a:r>
              <a:rPr lang="cs-CZ" altLang="cs-CZ" sz="2000" dirty="0" smtClean="0">
                <a:solidFill>
                  <a:srgbClr val="000000"/>
                </a:solidFill>
                <a:latin typeface="Arial" pitchFamily="34" charset="0"/>
              </a:rPr>
              <a:t>APAN 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38 meeting in </a:t>
            </a:r>
            <a:r>
              <a:rPr lang="cs-CZ" altLang="cs-CZ" sz="2000" dirty="0" err="1">
                <a:solidFill>
                  <a:srgbClr val="000000"/>
                </a:solidFill>
                <a:latin typeface="Arial" pitchFamily="34" charset="0"/>
              </a:rPr>
              <a:t>Taiwan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, August 2014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Live performance </a:t>
            </a:r>
            <a:r>
              <a:rPr lang="cs-CZ" altLang="cs-CZ" sz="2000" dirty="0" err="1">
                <a:solidFill>
                  <a:srgbClr val="000000"/>
                </a:solidFill>
                <a:latin typeface="Arial" pitchFamily="34" charset="0"/>
              </a:rPr>
              <a:t>between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latin typeface="Arial" pitchFamily="34" charset="0"/>
              </a:rPr>
              <a:t>Prague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altLang="cs-CZ" sz="2000" b="1" dirty="0">
                <a:solidFill>
                  <a:srgbClr val="00B050"/>
                </a:solidFill>
                <a:latin typeface="Arial" pitchFamily="34" charset="0"/>
              </a:rPr>
              <a:t>Barcelona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cs-CZ" altLang="cs-CZ" sz="2000" b="1" dirty="0">
                <a:solidFill>
                  <a:srgbClr val="0070C0"/>
                </a:solidFill>
                <a:latin typeface="Arial" pitchFamily="34" charset="0"/>
              </a:rPr>
              <a:t>Miami</a:t>
            </a:r>
            <a:r>
              <a:rPr lang="cs-CZ" altLang="cs-CZ" sz="2000" dirty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cs-CZ" altLang="cs-CZ" sz="2000" b="1" dirty="0" err="1">
                <a:solidFill>
                  <a:srgbClr val="FFC000"/>
                </a:solidFill>
                <a:latin typeface="Arial" pitchFamily="34" charset="0"/>
              </a:rPr>
              <a:t>Taiwan</a:t>
            </a:r>
            <a:endParaRPr lang="cs-CZ" altLang="cs-CZ" sz="2000" b="1" dirty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28676" name="TextBox 32"/>
          <p:cNvSpPr txBox="1">
            <a:spLocks noChangeArrowheads="1"/>
          </p:cNvSpPr>
          <p:nvPr/>
        </p:nvSpPr>
        <p:spPr bwMode="auto">
          <a:xfrm rot="-879853">
            <a:off x="4000500" y="3455988"/>
            <a:ext cx="1244600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To be filled</a:t>
            </a:r>
            <a:endParaRPr lang="ko-KR" altLang="en-US">
              <a:solidFill>
                <a:srgbClr val="FF0000"/>
              </a:solidFill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28677" name="內容版面配置區 3" descr="miller_ame_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6" b="10773"/>
          <a:stretch>
            <a:fillRect/>
          </a:stretch>
        </p:blipFill>
        <p:spPr bwMode="auto">
          <a:xfrm>
            <a:off x="53975" y="2409825"/>
            <a:ext cx="91440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橢圓 8"/>
          <p:cNvSpPr/>
          <p:nvPr/>
        </p:nvSpPr>
        <p:spPr>
          <a:xfrm flipH="1" flipV="1">
            <a:off x="769938" y="4364038"/>
            <a:ext cx="144462" cy="1444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6" name="橢圓 9"/>
          <p:cNvSpPr/>
          <p:nvPr/>
        </p:nvSpPr>
        <p:spPr>
          <a:xfrm>
            <a:off x="4616450" y="3759200"/>
            <a:ext cx="142875" cy="142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7" name="橢圓 10"/>
          <p:cNvSpPr/>
          <p:nvPr/>
        </p:nvSpPr>
        <p:spPr>
          <a:xfrm>
            <a:off x="6950075" y="3398838"/>
            <a:ext cx="144463" cy="1444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8" name="橢圓 12"/>
          <p:cNvSpPr/>
          <p:nvPr/>
        </p:nvSpPr>
        <p:spPr>
          <a:xfrm>
            <a:off x="6886575" y="3810000"/>
            <a:ext cx="144463" cy="1444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8682" name="文字方塊 50"/>
          <p:cNvSpPr txBox="1">
            <a:spLocks noChangeArrowheads="1"/>
          </p:cNvSpPr>
          <p:nvPr/>
        </p:nvSpPr>
        <p:spPr bwMode="auto">
          <a:xfrm>
            <a:off x="4191000" y="3514725"/>
            <a:ext cx="10080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4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Chicago</a:t>
            </a:r>
            <a:endParaRPr lang="zh-TW" altLang="en-US" sz="1400" b="1">
              <a:solidFill>
                <a:srgbClr val="3333FF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683" name="文字方塊 51"/>
          <p:cNvSpPr txBox="1">
            <a:spLocks noChangeArrowheads="1"/>
          </p:cNvSpPr>
          <p:nvPr/>
        </p:nvSpPr>
        <p:spPr bwMode="auto">
          <a:xfrm>
            <a:off x="292100" y="3906838"/>
            <a:ext cx="10668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4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APAN38</a:t>
            </a:r>
          </a:p>
          <a:p>
            <a:pPr algn="ctr">
              <a:lnSpc>
                <a:spcPct val="80000"/>
              </a:lnSpc>
            </a:pPr>
            <a:r>
              <a:rPr lang="en-US" altLang="zh-TW" sz="14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NanTou</a:t>
            </a:r>
          </a:p>
        </p:txBody>
      </p:sp>
      <p:sp>
        <p:nvSpPr>
          <p:cNvPr id="28684" name="文字方塊 53"/>
          <p:cNvSpPr txBox="1">
            <a:spLocks noChangeArrowheads="1"/>
          </p:cNvSpPr>
          <p:nvPr/>
        </p:nvSpPr>
        <p:spPr bwMode="auto">
          <a:xfrm>
            <a:off x="6369050" y="3090863"/>
            <a:ext cx="1295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Amsterdam</a:t>
            </a:r>
            <a:endParaRPr lang="zh-TW" altLang="en-US" sz="1600" b="1">
              <a:solidFill>
                <a:srgbClr val="3333FF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685" name="文字方塊 54"/>
          <p:cNvSpPr txBox="1">
            <a:spLocks noChangeArrowheads="1"/>
          </p:cNvSpPr>
          <p:nvPr/>
        </p:nvSpPr>
        <p:spPr bwMode="auto">
          <a:xfrm>
            <a:off x="6419850" y="3944938"/>
            <a:ext cx="11064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Barcelona</a:t>
            </a:r>
            <a:endParaRPr lang="zh-TW" altLang="en-US" sz="1600" b="1">
              <a:solidFill>
                <a:srgbClr val="3333FF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686" name="Line 28"/>
          <p:cNvSpPr>
            <a:spLocks noChangeShapeType="1"/>
          </p:cNvSpPr>
          <p:nvPr/>
        </p:nvSpPr>
        <p:spPr bwMode="auto">
          <a:xfrm>
            <a:off x="881063" y="4321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橢圓 36"/>
          <p:cNvSpPr/>
          <p:nvPr/>
        </p:nvSpPr>
        <p:spPr>
          <a:xfrm>
            <a:off x="4765675" y="4303713"/>
            <a:ext cx="144463" cy="1444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8688" name="文字方塊 59"/>
          <p:cNvSpPr txBox="1">
            <a:spLocks noChangeArrowheads="1"/>
          </p:cNvSpPr>
          <p:nvPr/>
        </p:nvSpPr>
        <p:spPr bwMode="auto">
          <a:xfrm>
            <a:off x="4862513" y="4257675"/>
            <a:ext cx="6969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4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Miami</a:t>
            </a:r>
            <a:endParaRPr lang="zh-TW" altLang="en-US" sz="1400" b="1">
              <a:solidFill>
                <a:srgbClr val="3333FF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6" name="橢圓 67"/>
          <p:cNvSpPr/>
          <p:nvPr/>
        </p:nvSpPr>
        <p:spPr>
          <a:xfrm>
            <a:off x="7227888" y="3492500"/>
            <a:ext cx="144462" cy="1444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8690" name="文字方塊 54"/>
          <p:cNvSpPr txBox="1">
            <a:spLocks noChangeArrowheads="1"/>
          </p:cNvSpPr>
          <p:nvPr/>
        </p:nvSpPr>
        <p:spPr bwMode="auto">
          <a:xfrm>
            <a:off x="6950075" y="3609975"/>
            <a:ext cx="9429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Prague</a:t>
            </a:r>
            <a:endParaRPr lang="zh-TW" altLang="en-US" sz="1600" b="1">
              <a:solidFill>
                <a:srgbClr val="3333FF"/>
              </a:solidFill>
              <a:ea typeface="PMingLiU" pitchFamily="18" charset="-120"/>
              <a:cs typeface="Times New Roman" pitchFamily="18" charset="0"/>
            </a:endParaRPr>
          </a:p>
        </p:txBody>
      </p:sp>
      <p:cxnSp>
        <p:nvCxnSpPr>
          <p:cNvPr id="30" name="직선 연결선 9"/>
          <p:cNvCxnSpPr>
            <a:stCxn id="15" idx="2"/>
            <a:endCxn id="16" idx="2"/>
          </p:cNvCxnSpPr>
          <p:nvPr/>
        </p:nvCxnSpPr>
        <p:spPr>
          <a:xfrm flipV="1">
            <a:off x="914400" y="3830638"/>
            <a:ext cx="3702050" cy="6064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11"/>
          <p:cNvCxnSpPr>
            <a:stCxn id="16" idx="4"/>
            <a:endCxn id="24" idx="0"/>
          </p:cNvCxnSpPr>
          <p:nvPr/>
        </p:nvCxnSpPr>
        <p:spPr>
          <a:xfrm>
            <a:off x="4687888" y="3902075"/>
            <a:ext cx="150812" cy="4016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13"/>
          <p:cNvCxnSpPr>
            <a:stCxn id="16" idx="6"/>
            <a:endCxn id="17" idx="2"/>
          </p:cNvCxnSpPr>
          <p:nvPr/>
        </p:nvCxnSpPr>
        <p:spPr>
          <a:xfrm flipV="1">
            <a:off x="4759325" y="3471863"/>
            <a:ext cx="2190750" cy="3587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15"/>
          <p:cNvCxnSpPr>
            <a:stCxn id="17" idx="4"/>
            <a:endCxn id="18" idx="0"/>
          </p:cNvCxnSpPr>
          <p:nvPr/>
        </p:nvCxnSpPr>
        <p:spPr>
          <a:xfrm flipH="1">
            <a:off x="6958013" y="3543300"/>
            <a:ext cx="65087" cy="2667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17"/>
          <p:cNvCxnSpPr>
            <a:stCxn id="17" idx="6"/>
            <a:endCxn id="26" idx="1"/>
          </p:cNvCxnSpPr>
          <p:nvPr/>
        </p:nvCxnSpPr>
        <p:spPr>
          <a:xfrm>
            <a:off x="7094538" y="3471863"/>
            <a:ext cx="153987" cy="428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타원형 설명선 1"/>
          <p:cNvSpPr/>
          <p:nvPr/>
        </p:nvSpPr>
        <p:spPr>
          <a:xfrm rot="5400000">
            <a:off x="999331" y="4674394"/>
            <a:ext cx="1528763" cy="1273175"/>
          </a:xfrm>
          <a:prstGeom prst="wedgeEllipseCallout">
            <a:avLst>
              <a:gd name="adj1" fmla="val -58207"/>
              <a:gd name="adj2" fmla="val 72759"/>
            </a:avLst>
          </a:prstGeom>
          <a:solidFill>
            <a:schemeClr val="bg1"/>
          </a:solidFill>
          <a:ln w="12700"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8697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9" r="16522"/>
          <a:stretch>
            <a:fillRect/>
          </a:stretch>
        </p:blipFill>
        <p:spPr bwMode="auto">
          <a:xfrm>
            <a:off x="1423988" y="4764088"/>
            <a:ext cx="70008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橢圓 39"/>
          <p:cNvSpPr/>
          <p:nvPr/>
        </p:nvSpPr>
        <p:spPr>
          <a:xfrm flipH="1" flipV="1">
            <a:off x="1862138" y="4818063"/>
            <a:ext cx="144462" cy="1444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8" name="橢圓 40"/>
          <p:cNvSpPr/>
          <p:nvPr/>
        </p:nvSpPr>
        <p:spPr>
          <a:xfrm flipH="1" flipV="1">
            <a:off x="1670050" y="5149850"/>
            <a:ext cx="144463" cy="1444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39" name="직선 연결선 2"/>
          <p:cNvCxnSpPr>
            <a:stCxn id="38" idx="3"/>
            <a:endCxn id="37" idx="7"/>
          </p:cNvCxnSpPr>
          <p:nvPr/>
        </p:nvCxnSpPr>
        <p:spPr>
          <a:xfrm flipV="1">
            <a:off x="1793875" y="4941888"/>
            <a:ext cx="90488" cy="2286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6"/>
          <p:cNvCxnSpPr>
            <a:stCxn id="37" idx="3"/>
          </p:cNvCxnSpPr>
          <p:nvPr/>
        </p:nvCxnSpPr>
        <p:spPr>
          <a:xfrm flipV="1">
            <a:off x="1985963" y="4764088"/>
            <a:ext cx="414337" cy="762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2" name="文字方塊 51"/>
          <p:cNvSpPr txBox="1">
            <a:spLocks noChangeArrowheads="1"/>
          </p:cNvSpPr>
          <p:nvPr/>
        </p:nvSpPr>
        <p:spPr bwMode="auto">
          <a:xfrm>
            <a:off x="1398588" y="5313363"/>
            <a:ext cx="792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4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NanTou</a:t>
            </a:r>
          </a:p>
        </p:txBody>
      </p:sp>
      <p:sp>
        <p:nvSpPr>
          <p:cNvPr id="28703" name="文字方塊 51"/>
          <p:cNvSpPr txBox="1">
            <a:spLocks noChangeArrowheads="1"/>
          </p:cNvSpPr>
          <p:nvPr/>
        </p:nvSpPr>
        <p:spPr bwMode="auto">
          <a:xfrm>
            <a:off x="1417638" y="4589463"/>
            <a:ext cx="792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400" b="1">
                <a:solidFill>
                  <a:srgbClr val="3333FF"/>
                </a:solidFill>
                <a:ea typeface="PMingLiU" pitchFamily="18" charset="-120"/>
                <a:cs typeface="Times New Roman" pitchFamily="18" charset="0"/>
              </a:rPr>
              <a:t>Taipei</a:t>
            </a:r>
          </a:p>
        </p:txBody>
      </p:sp>
      <p:sp>
        <p:nvSpPr>
          <p:cNvPr id="28704" name="文字方塊 48"/>
          <p:cNvSpPr txBox="1">
            <a:spLocks noChangeArrowheads="1"/>
          </p:cNvSpPr>
          <p:nvPr/>
        </p:nvSpPr>
        <p:spPr bwMode="auto">
          <a:xfrm>
            <a:off x="1289050" y="4892675"/>
            <a:ext cx="65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C00000"/>
                </a:solidFill>
                <a:ea typeface="PMingLiU" pitchFamily="18" charset="-120"/>
                <a:cs typeface="Times New Roman" pitchFamily="18" charset="0"/>
              </a:rPr>
              <a:t>10G</a:t>
            </a:r>
            <a:endParaRPr lang="zh-TW" altLang="en-US" sz="1600" b="1">
              <a:solidFill>
                <a:srgbClr val="C00000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705" name="文字方塊 48"/>
          <p:cNvSpPr txBox="1">
            <a:spLocks noChangeArrowheads="1"/>
          </p:cNvSpPr>
          <p:nvPr/>
        </p:nvSpPr>
        <p:spPr bwMode="auto">
          <a:xfrm>
            <a:off x="1970088" y="4808538"/>
            <a:ext cx="65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C00000"/>
                </a:solidFill>
                <a:ea typeface="PMingLiU" pitchFamily="18" charset="-120"/>
                <a:cs typeface="Times New Roman" pitchFamily="18" charset="0"/>
              </a:rPr>
              <a:t>20G</a:t>
            </a:r>
            <a:endParaRPr lang="zh-TW" altLang="en-US" sz="1600" b="1">
              <a:solidFill>
                <a:srgbClr val="C00000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706" name="文字方塊 48"/>
          <p:cNvSpPr txBox="1">
            <a:spLocks noChangeArrowheads="1"/>
          </p:cNvSpPr>
          <p:nvPr/>
        </p:nvSpPr>
        <p:spPr bwMode="auto">
          <a:xfrm>
            <a:off x="2209800" y="3894138"/>
            <a:ext cx="65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C00000"/>
                </a:solidFill>
                <a:ea typeface="PMingLiU" pitchFamily="18" charset="-120"/>
                <a:cs typeface="Times New Roman" pitchFamily="18" charset="0"/>
              </a:rPr>
              <a:t>20G</a:t>
            </a:r>
            <a:endParaRPr lang="zh-TW" altLang="en-US" sz="1600" b="1">
              <a:solidFill>
                <a:srgbClr val="C00000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707" name="文字方塊 48"/>
          <p:cNvSpPr txBox="1">
            <a:spLocks noChangeArrowheads="1"/>
          </p:cNvSpPr>
          <p:nvPr/>
        </p:nvSpPr>
        <p:spPr bwMode="auto">
          <a:xfrm>
            <a:off x="5588000" y="3354388"/>
            <a:ext cx="65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C00000"/>
                </a:solidFill>
                <a:ea typeface="PMingLiU" pitchFamily="18" charset="-120"/>
                <a:cs typeface="Times New Roman" pitchFamily="18" charset="0"/>
              </a:rPr>
              <a:t>20G</a:t>
            </a:r>
            <a:endParaRPr lang="zh-TW" altLang="en-US" sz="1600" b="1">
              <a:solidFill>
                <a:srgbClr val="C00000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708" name="文字方塊 48"/>
          <p:cNvSpPr txBox="1">
            <a:spLocks noChangeArrowheads="1"/>
          </p:cNvSpPr>
          <p:nvPr/>
        </p:nvSpPr>
        <p:spPr bwMode="auto">
          <a:xfrm>
            <a:off x="4208463" y="4013200"/>
            <a:ext cx="65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C00000"/>
                </a:solidFill>
                <a:ea typeface="PMingLiU" pitchFamily="18" charset="-120"/>
                <a:cs typeface="Times New Roman" pitchFamily="18" charset="0"/>
              </a:rPr>
              <a:t>10G</a:t>
            </a:r>
            <a:endParaRPr lang="zh-TW" altLang="en-US" sz="1600" b="1">
              <a:solidFill>
                <a:srgbClr val="C00000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709" name="文字方塊 48"/>
          <p:cNvSpPr txBox="1">
            <a:spLocks noChangeArrowheads="1"/>
          </p:cNvSpPr>
          <p:nvPr/>
        </p:nvSpPr>
        <p:spPr bwMode="auto">
          <a:xfrm>
            <a:off x="7056438" y="3257550"/>
            <a:ext cx="65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C00000"/>
                </a:solidFill>
                <a:ea typeface="PMingLiU" pitchFamily="18" charset="-120"/>
                <a:cs typeface="Times New Roman" pitchFamily="18" charset="0"/>
              </a:rPr>
              <a:t>10G</a:t>
            </a:r>
            <a:endParaRPr lang="zh-TW" altLang="en-US" sz="1600" b="1">
              <a:solidFill>
                <a:srgbClr val="C00000"/>
              </a:solidFill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28710" name="文字方塊 48"/>
          <p:cNvSpPr txBox="1">
            <a:spLocks noChangeArrowheads="1"/>
          </p:cNvSpPr>
          <p:nvPr/>
        </p:nvSpPr>
        <p:spPr bwMode="auto">
          <a:xfrm>
            <a:off x="6424613" y="3560763"/>
            <a:ext cx="650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1600" b="1">
                <a:solidFill>
                  <a:srgbClr val="C00000"/>
                </a:solidFill>
                <a:ea typeface="PMingLiU" pitchFamily="18" charset="-120"/>
                <a:cs typeface="Times New Roman" pitchFamily="18" charset="0"/>
              </a:rPr>
              <a:t>10G</a:t>
            </a:r>
            <a:endParaRPr lang="zh-TW" altLang="en-US" sz="1600" b="1">
              <a:solidFill>
                <a:srgbClr val="C00000"/>
              </a:solidFill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484438" y="82550"/>
            <a:ext cx="6983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cs-CZ" sz="3200" b="1">
                <a:solidFill>
                  <a:srgbClr val="333399"/>
                </a:solidFill>
                <a:latin typeface="Arial" pitchFamily="34" charset="0"/>
              </a:rPr>
              <a:t>Main stage in Nantou, Taiwan</a:t>
            </a:r>
            <a:r>
              <a:rPr lang="en-GB" altLang="cs-CZ" sz="3200" b="1">
                <a:solidFill>
                  <a:srgbClr val="333399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3174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577263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Obdélník 5"/>
          <p:cNvSpPr>
            <a:spLocks noChangeArrowheads="1"/>
          </p:cNvSpPr>
          <p:nvPr/>
        </p:nvSpPr>
        <p:spPr bwMode="auto">
          <a:xfrm>
            <a:off x="4540250" y="2276475"/>
            <a:ext cx="29162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 b="1">
                <a:solidFill>
                  <a:srgbClr val="FF0000"/>
                </a:solidFill>
                <a:latin typeface="Arial" pitchFamily="34" charset="0"/>
              </a:rPr>
              <a:t>Musical trio in Prague</a:t>
            </a:r>
            <a:r>
              <a:rPr lang="cs-CZ" altLang="cs-CZ" sz="2000" b="1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cs-CZ" altLang="cs-CZ" sz="2000" b="1">
              <a:solidFill>
                <a:srgbClr val="FF0000"/>
              </a:solidFill>
            </a:endParaRPr>
          </a:p>
        </p:txBody>
      </p:sp>
      <p:sp>
        <p:nvSpPr>
          <p:cNvPr id="31749" name="Obdélník 6"/>
          <p:cNvSpPr>
            <a:spLocks noChangeArrowheads="1"/>
          </p:cNvSpPr>
          <p:nvPr/>
        </p:nvSpPr>
        <p:spPr bwMode="auto">
          <a:xfrm>
            <a:off x="1206500" y="2276475"/>
            <a:ext cx="2159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 b="1">
                <a:solidFill>
                  <a:srgbClr val="0070C0"/>
                </a:solidFill>
                <a:latin typeface="Arial" pitchFamily="34" charset="0"/>
              </a:rPr>
              <a:t>Music in Miami:</a:t>
            </a:r>
            <a:r>
              <a:rPr lang="cs-CZ" altLang="cs-CZ" sz="2000" b="1">
                <a:solidFill>
                  <a:srgbClr val="0070C0"/>
                </a:solidFill>
                <a:latin typeface="Arial" pitchFamily="34" charset="0"/>
              </a:rPr>
              <a:t> </a:t>
            </a:r>
            <a:endParaRPr lang="cs-CZ" altLang="cs-CZ" sz="2000" b="1">
              <a:solidFill>
                <a:srgbClr val="0070C0"/>
              </a:solidFill>
            </a:endParaRPr>
          </a:p>
        </p:txBody>
      </p:sp>
      <p:sp>
        <p:nvSpPr>
          <p:cNvPr id="31750" name="Obdélník 7"/>
          <p:cNvSpPr>
            <a:spLocks noChangeArrowheads="1"/>
          </p:cNvSpPr>
          <p:nvPr/>
        </p:nvSpPr>
        <p:spPr bwMode="auto">
          <a:xfrm>
            <a:off x="1924050" y="5132388"/>
            <a:ext cx="27193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 b="1">
                <a:solidFill>
                  <a:srgbClr val="00B050"/>
                </a:solidFill>
                <a:latin typeface="Arial" pitchFamily="34" charset="0"/>
              </a:rPr>
              <a:t>Dance in Barcelona</a:t>
            </a:r>
            <a:r>
              <a:rPr lang="cs-CZ" altLang="cs-CZ" sz="2000" b="1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cs-CZ" altLang="cs-CZ" sz="2000" b="1">
              <a:solidFill>
                <a:srgbClr val="00B050"/>
              </a:solidFill>
            </a:endParaRPr>
          </a:p>
        </p:txBody>
      </p:sp>
      <p:sp>
        <p:nvSpPr>
          <p:cNvPr id="31751" name="Obdélník 8"/>
          <p:cNvSpPr>
            <a:spLocks noChangeArrowheads="1"/>
          </p:cNvSpPr>
          <p:nvPr/>
        </p:nvSpPr>
        <p:spPr bwMode="auto">
          <a:xfrm>
            <a:off x="5003800" y="5033963"/>
            <a:ext cx="22590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cs-CZ" sz="2000" b="1">
                <a:solidFill>
                  <a:srgbClr val="FFC000"/>
                </a:solidFill>
                <a:latin typeface="Arial" pitchFamily="34" charset="0"/>
              </a:rPr>
              <a:t>Dance in Taiwan</a:t>
            </a:r>
            <a:endParaRPr lang="cs-CZ" altLang="cs-CZ" sz="20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2078" y="115888"/>
            <a:ext cx="40322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7" tIns="51588" rIns="99207" bIns="51588" anchor="ctr"/>
          <a:lstStyle>
            <a:lvl1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defTabSz="503238" eaLnBrk="0"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chemeClr val="tx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>
                <a:srgbClr val="333399"/>
              </a:buClr>
              <a:defRPr/>
            </a:pPr>
            <a:r>
              <a:rPr lang="en-US" altLang="cs-CZ" sz="3200" b="1" dirty="0" smtClean="0">
                <a:solidFill>
                  <a:srgbClr val="333399"/>
                </a:solidFill>
                <a:latin typeface="Helvetica" pitchFamily="32" charset="0"/>
                <a:ea typeface="+mn-ea"/>
                <a:cs typeface="Arial" charset="0"/>
              </a:rPr>
              <a:t>Conclusion</a:t>
            </a:r>
          </a:p>
        </p:txBody>
      </p:sp>
      <p:sp>
        <p:nvSpPr>
          <p:cNvPr id="36867" name="Obdélník 1"/>
          <p:cNvSpPr>
            <a:spLocks noChangeArrowheads="1"/>
          </p:cNvSpPr>
          <p:nvPr/>
        </p:nvSpPr>
        <p:spPr bwMode="auto">
          <a:xfrm>
            <a:off x="34925" y="1556792"/>
            <a:ext cx="9036050" cy="49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200" dirty="0" smtClean="0">
                <a:latin typeface="Helvetica" pitchFamily="34" charset="0"/>
              </a:rPr>
              <a:t>We can now add min. ~5 </a:t>
            </a:r>
            <a:r>
              <a:rPr lang="en-US" altLang="cs-CZ" sz="2200" dirty="0" err="1" smtClean="0">
                <a:latin typeface="Helvetica" pitchFamily="34" charset="0"/>
              </a:rPr>
              <a:t>ms</a:t>
            </a:r>
            <a:r>
              <a:rPr lang="en-US" altLang="cs-CZ" sz="2200" dirty="0" smtClean="0">
                <a:latin typeface="Helvetica" pitchFamily="34" charset="0"/>
              </a:rPr>
              <a:t> audio delay and ~40 </a:t>
            </a:r>
            <a:r>
              <a:rPr lang="en-US" altLang="cs-CZ" sz="2200" dirty="0" err="1" smtClean="0">
                <a:latin typeface="Helvetica" pitchFamily="34" charset="0"/>
              </a:rPr>
              <a:t>ms</a:t>
            </a:r>
            <a:r>
              <a:rPr lang="en-US" altLang="cs-CZ" sz="2200" dirty="0" smtClean="0">
                <a:latin typeface="Helvetica" pitchFamily="34" charset="0"/>
              </a:rPr>
              <a:t> video delay to the network propagation delay</a:t>
            </a:r>
          </a:p>
          <a:p>
            <a:pPr marL="0" indent="0">
              <a:lnSpc>
                <a:spcPct val="102000"/>
              </a:lnSpc>
              <a:spcBef>
                <a:spcPct val="0"/>
              </a:spcBef>
            </a:pPr>
            <a:endParaRPr lang="en-US" altLang="cs-CZ" sz="2200" dirty="0" smtClean="0">
              <a:latin typeface="Helvetica" pitchFamily="34" charset="0"/>
            </a:endParaRPr>
          </a:p>
          <a:p>
            <a:pPr>
              <a:lnSpc>
                <a:spcPct val="102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200" dirty="0" smtClean="0">
                <a:latin typeface="Helvetica" pitchFamily="34" charset="0"/>
              </a:rPr>
              <a:t>Many practical use cases actually do not need very low delay due to “turn over to you” nature - distance master classes, entrance examinations, auditioning</a:t>
            </a:r>
          </a:p>
          <a:p>
            <a:pPr>
              <a:lnSpc>
                <a:spcPct val="102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altLang="cs-CZ" sz="2200" dirty="0" smtClean="0">
              <a:latin typeface="Helvetica" pitchFamily="34" charset="0"/>
            </a:endParaRPr>
          </a:p>
          <a:p>
            <a:pPr>
              <a:lnSpc>
                <a:spcPct val="102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200" dirty="0" smtClean="0">
                <a:latin typeface="Helvetica" pitchFamily="34" charset="0"/>
              </a:rPr>
              <a:t>Beyond low audio delay, musicians often miss the „feel“ of fellow musicians</a:t>
            </a:r>
          </a:p>
          <a:p>
            <a:pPr marL="0" indent="0">
              <a:lnSpc>
                <a:spcPct val="102000"/>
              </a:lnSpc>
              <a:spcBef>
                <a:spcPct val="0"/>
              </a:spcBef>
            </a:pPr>
            <a:endParaRPr lang="en-US" altLang="cs-CZ" sz="2200" dirty="0" smtClean="0">
              <a:latin typeface="Helvetica" pitchFamily="34" charset="0"/>
            </a:endParaRPr>
          </a:p>
          <a:p>
            <a:pPr>
              <a:lnSpc>
                <a:spcPct val="102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200" dirty="0" smtClean="0">
                <a:latin typeface="Helvetica" pitchFamily="34" charset="0"/>
              </a:rPr>
              <a:t>Experience can be improved by multi-channel audio, room emulation with comparable echo, dynamics, etc.</a:t>
            </a:r>
          </a:p>
          <a:p>
            <a:pPr>
              <a:lnSpc>
                <a:spcPct val="102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altLang="cs-CZ" sz="2200" dirty="0" smtClean="0">
              <a:latin typeface="Helvetica" pitchFamily="34" charset="0"/>
            </a:endParaRPr>
          </a:p>
          <a:p>
            <a:pPr marL="0" indent="0">
              <a:lnSpc>
                <a:spcPct val="102000"/>
              </a:lnSpc>
              <a:spcBef>
                <a:spcPct val="0"/>
              </a:spcBef>
            </a:pPr>
            <a:endParaRPr lang="en-US" altLang="cs-CZ" sz="22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739900" y="1989138"/>
            <a:ext cx="6381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altLang="cs-CZ" sz="3200" b="1" dirty="0">
                <a:solidFill>
                  <a:srgbClr val="333399"/>
                </a:solidFill>
                <a:latin typeface="Arial" pitchFamily="34" charset="0"/>
              </a:rPr>
              <a:t>Thank you for your attention!</a:t>
            </a:r>
            <a:endParaRPr lang="cs-CZ" altLang="cs-CZ" sz="32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lnSpc>
                <a:spcPct val="130000"/>
              </a:lnSpc>
              <a:buClrTx/>
              <a:buFontTx/>
              <a:buNone/>
            </a:pPr>
            <a:endParaRPr lang="cs-CZ" altLang="cs-CZ" sz="32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altLang="cs-CZ" sz="2800" b="1" dirty="0">
                <a:solidFill>
                  <a:srgbClr val="00B050"/>
                </a:solidFill>
                <a:latin typeface="Arial" pitchFamily="34" charset="0"/>
              </a:rPr>
              <a:t>      </a:t>
            </a:r>
            <a:r>
              <a:rPr lang="en-US" altLang="cs-CZ" sz="2800" b="1" dirty="0" smtClean="0">
                <a:solidFill>
                  <a:srgbClr val="00B050"/>
                </a:solidFill>
                <a:latin typeface="Arial" pitchFamily="34" charset="0"/>
              </a:rPr>
              <a:t>  </a:t>
            </a:r>
            <a:r>
              <a:rPr lang="en-US" altLang="cs-CZ" sz="2800" b="1" dirty="0">
                <a:solidFill>
                  <a:srgbClr val="00B050"/>
                </a:solidFill>
                <a:latin typeface="Arial" pitchFamily="34" charset="0"/>
              </a:rPr>
              <a:t>Sven Ubik, Ji</a:t>
            </a:r>
            <a:r>
              <a:rPr lang="cs-CZ" altLang="cs-CZ" sz="2800" b="1" dirty="0">
                <a:solidFill>
                  <a:srgbClr val="00B050"/>
                </a:solidFill>
                <a:latin typeface="Arial" pitchFamily="34" charset="0"/>
              </a:rPr>
              <a:t>ří </a:t>
            </a:r>
            <a:r>
              <a:rPr lang="cs-CZ" altLang="cs-CZ" sz="2800" b="1" dirty="0" err="1">
                <a:solidFill>
                  <a:srgbClr val="00B050"/>
                </a:solidFill>
                <a:latin typeface="Arial" pitchFamily="34" charset="0"/>
              </a:rPr>
              <a:t>Melnikov</a:t>
            </a:r>
            <a:r>
              <a:rPr lang="en-US" altLang="cs-CZ" sz="2800" b="1" dirty="0">
                <a:solidFill>
                  <a:srgbClr val="00B050"/>
                </a:solidFill>
                <a:latin typeface="Arial" pitchFamily="34" charset="0"/>
              </a:rPr>
              <a:t>            </a:t>
            </a:r>
          </a:p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altLang="cs-CZ" sz="2800" b="1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en-US" altLang="cs-CZ" sz="2800" b="1" dirty="0" smtClean="0">
                <a:solidFill>
                  <a:srgbClr val="00B050"/>
                </a:solidFill>
                <a:latin typeface="Arial" pitchFamily="34" charset="0"/>
              </a:rPr>
              <a:t>    </a:t>
            </a:r>
            <a:r>
              <a:rPr lang="cs-CZ" altLang="cs-CZ" sz="2800" b="1" dirty="0">
                <a:solidFill>
                  <a:srgbClr val="00B050"/>
                </a:solidFill>
                <a:latin typeface="Arial" pitchFamily="34" charset="0"/>
              </a:rPr>
              <a:t>ubik </a:t>
            </a:r>
            <a:r>
              <a:rPr lang="en-US" altLang="cs-CZ" sz="2800" b="1" dirty="0">
                <a:solidFill>
                  <a:srgbClr val="00B050"/>
                </a:solidFill>
                <a:latin typeface="Arial" pitchFamily="34" charset="0"/>
              </a:rPr>
              <a:t>| </a:t>
            </a:r>
            <a:r>
              <a:rPr lang="en-US" altLang="cs-CZ" sz="2800" b="1" dirty="0" err="1">
                <a:solidFill>
                  <a:srgbClr val="00B050"/>
                </a:solidFill>
                <a:latin typeface="Arial" pitchFamily="34" charset="0"/>
              </a:rPr>
              <a:t>melnikov</a:t>
            </a:r>
            <a:r>
              <a:rPr lang="en-US" altLang="cs-CZ" sz="2800" b="1" dirty="0">
                <a:solidFill>
                  <a:srgbClr val="00B050"/>
                </a:solidFill>
                <a:latin typeface="Arial" pitchFamily="34" charset="0"/>
              </a:rPr>
              <a:t> @cesnet.cz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132138" y="155575"/>
            <a:ext cx="4968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Delay components</a:t>
            </a:r>
            <a:endParaRPr lang="en-GB" altLang="cs-CZ" sz="3200" b="1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113" y="1466850"/>
            <a:ext cx="855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marL="342900" indent="-342900"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Network propagation delay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Transmission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equipment:</a:t>
            </a:r>
            <a:r>
              <a:rPr lang="cs-CZ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codec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and </a:t>
            </a:r>
            <a:r>
              <a:rPr lang="cs-CZ" altLang="cs-CZ" sz="2200" dirty="0" err="1" smtClean="0">
                <a:solidFill>
                  <a:schemeClr val="tx1"/>
                </a:solidFill>
                <a:ea typeface="WenQuanYi Micro Hei"/>
                <a:cs typeface="WenQuanYi Micro Hei"/>
              </a:rPr>
              <a:t>format</a:t>
            </a:r>
            <a:r>
              <a:rPr lang="cs-CZ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converters</a:t>
            </a:r>
            <a:endParaRPr lang="cs-CZ" altLang="cs-CZ" sz="2200" dirty="0">
              <a:solidFill>
                <a:schemeClr val="tx1"/>
              </a:solidFill>
              <a:ea typeface="WenQuanYi Micro Hei"/>
              <a:cs typeface="WenQuanYi Micro Hei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Camera 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and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TV / projector</a:t>
            </a:r>
          </a:p>
        </p:txBody>
      </p:sp>
      <p:sp>
        <p:nvSpPr>
          <p:cNvPr id="4100" name="Obdélník 2"/>
          <p:cNvSpPr>
            <a:spLocks noChangeArrowheads="1"/>
          </p:cNvSpPr>
          <p:nvPr/>
        </p:nvSpPr>
        <p:spPr bwMode="auto">
          <a:xfrm>
            <a:off x="395288" y="4164013"/>
            <a:ext cx="119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20000"/>
              </a:lnSpc>
            </a:pPr>
            <a:r>
              <a:rPr lang="cs-CZ" altLang="cs-CZ" sz="220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Camera</a:t>
            </a:r>
            <a:endParaRPr lang="en-US" altLang="cs-CZ" sz="2200">
              <a:solidFill>
                <a:schemeClr val="tx1"/>
              </a:solidFill>
              <a:latin typeface="Arial" pitchFamily="34" charset="0"/>
              <a:ea typeface="WenQuanYi Micro Hei"/>
              <a:cs typeface="WenQuanYi Micro Hei"/>
            </a:endParaRPr>
          </a:p>
        </p:txBody>
      </p:sp>
      <p:pic>
        <p:nvPicPr>
          <p:cNvPr id="4101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113088"/>
            <a:ext cx="1008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Obdélník 7"/>
          <p:cNvSpPr>
            <a:spLocks noChangeArrowheads="1"/>
          </p:cNvSpPr>
          <p:nvPr/>
        </p:nvSpPr>
        <p:spPr bwMode="auto">
          <a:xfrm>
            <a:off x="1893888" y="3186113"/>
            <a:ext cx="1492250" cy="8667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103" name="Obdélník 8"/>
          <p:cNvSpPr>
            <a:spLocks noChangeArrowheads="1"/>
          </p:cNvSpPr>
          <p:nvPr/>
        </p:nvSpPr>
        <p:spPr bwMode="auto">
          <a:xfrm>
            <a:off x="1900238" y="3186113"/>
            <a:ext cx="1628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20000"/>
              </a:lnSpc>
            </a:pPr>
            <a:r>
              <a:rPr lang="cs-CZ" altLang="cs-CZ" sz="2200" dirty="0" err="1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Codec</a:t>
            </a:r>
            <a:r>
              <a:rPr lang="cs-CZ" altLang="cs-CZ" sz="2200" dirty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 and </a:t>
            </a:r>
          </a:p>
          <a:p>
            <a:pPr eaLnBrk="1">
              <a:lnSpc>
                <a:spcPct val="120000"/>
              </a:lnSpc>
            </a:pPr>
            <a:r>
              <a:rPr lang="cs-CZ" altLang="cs-CZ" sz="2200" dirty="0" err="1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convert</a:t>
            </a:r>
            <a:r>
              <a:rPr lang="en-US" altLang="cs-CZ" sz="2200" dirty="0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e</a:t>
            </a:r>
            <a:r>
              <a:rPr lang="cs-CZ" altLang="cs-CZ" sz="2200" dirty="0" err="1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rs</a:t>
            </a:r>
            <a:endParaRPr lang="en-US" altLang="cs-CZ" sz="2200" dirty="0">
              <a:solidFill>
                <a:schemeClr val="tx1"/>
              </a:solidFill>
              <a:latin typeface="Arial" pitchFamily="34" charset="0"/>
              <a:ea typeface="WenQuanYi Micro Hei"/>
              <a:cs typeface="WenQuanYi Micro Hei"/>
            </a:endParaRPr>
          </a:p>
        </p:txBody>
      </p:sp>
      <p:pic>
        <p:nvPicPr>
          <p:cNvPr id="4104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127375"/>
            <a:ext cx="15875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Obdélník 10"/>
          <p:cNvSpPr>
            <a:spLocks noChangeArrowheads="1"/>
          </p:cNvSpPr>
          <p:nvPr/>
        </p:nvSpPr>
        <p:spPr bwMode="auto">
          <a:xfrm>
            <a:off x="4110038" y="409257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20000"/>
              </a:lnSpc>
            </a:pPr>
            <a:r>
              <a:rPr lang="cs-CZ" altLang="cs-CZ" sz="2200" dirty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Network</a:t>
            </a:r>
            <a:endParaRPr lang="en-US" altLang="cs-CZ" sz="2200" dirty="0">
              <a:solidFill>
                <a:schemeClr val="tx1"/>
              </a:solidFill>
              <a:latin typeface="Arial" pitchFamily="34" charset="0"/>
              <a:ea typeface="WenQuanYi Micro Hei"/>
              <a:cs typeface="WenQuanYi Micro Hei"/>
            </a:endParaRPr>
          </a:p>
        </p:txBody>
      </p:sp>
      <p:sp>
        <p:nvSpPr>
          <p:cNvPr id="4106" name="Obdélník 15"/>
          <p:cNvSpPr>
            <a:spLocks noChangeArrowheads="1"/>
          </p:cNvSpPr>
          <p:nvPr/>
        </p:nvSpPr>
        <p:spPr bwMode="auto">
          <a:xfrm>
            <a:off x="5997575" y="3182938"/>
            <a:ext cx="1492250" cy="8667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107" name="Obdélník 16"/>
          <p:cNvSpPr>
            <a:spLocks noChangeArrowheads="1"/>
          </p:cNvSpPr>
          <p:nvPr/>
        </p:nvSpPr>
        <p:spPr bwMode="auto">
          <a:xfrm>
            <a:off x="6005513" y="3182938"/>
            <a:ext cx="1628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20000"/>
              </a:lnSpc>
            </a:pPr>
            <a:r>
              <a:rPr lang="cs-CZ" altLang="cs-CZ" sz="2200" dirty="0" err="1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Codec</a:t>
            </a:r>
            <a:r>
              <a:rPr lang="cs-CZ" altLang="cs-CZ" sz="2200" dirty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 and </a:t>
            </a:r>
          </a:p>
          <a:p>
            <a:pPr eaLnBrk="1">
              <a:lnSpc>
                <a:spcPct val="120000"/>
              </a:lnSpc>
            </a:pPr>
            <a:r>
              <a:rPr lang="cs-CZ" altLang="cs-CZ" sz="2200" dirty="0" err="1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convert</a:t>
            </a:r>
            <a:r>
              <a:rPr lang="en-US" altLang="cs-CZ" sz="2200" dirty="0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e</a:t>
            </a:r>
            <a:r>
              <a:rPr lang="cs-CZ" altLang="cs-CZ" sz="2200" dirty="0" err="1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rs</a:t>
            </a:r>
            <a:endParaRPr lang="en-US" altLang="cs-CZ" sz="2200" dirty="0">
              <a:solidFill>
                <a:schemeClr val="tx1"/>
              </a:solidFill>
              <a:latin typeface="Arial" pitchFamily="34" charset="0"/>
              <a:ea typeface="WenQuanYi Micro Hei"/>
              <a:cs typeface="WenQuanYi Micro Hei"/>
            </a:endParaRPr>
          </a:p>
        </p:txBody>
      </p:sp>
      <p:pic>
        <p:nvPicPr>
          <p:cNvPr id="4108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2852738"/>
            <a:ext cx="110172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9" name="Přímá spojnice se šipkou 17"/>
          <p:cNvCxnSpPr>
            <a:cxnSpLocks noChangeShapeType="1"/>
          </p:cNvCxnSpPr>
          <p:nvPr/>
        </p:nvCxnSpPr>
        <p:spPr bwMode="auto">
          <a:xfrm>
            <a:off x="1296988" y="3617913"/>
            <a:ext cx="57626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0" name="Přímá spojnice se šipkou 20"/>
          <p:cNvCxnSpPr>
            <a:cxnSpLocks noChangeShapeType="1"/>
          </p:cNvCxnSpPr>
          <p:nvPr/>
        </p:nvCxnSpPr>
        <p:spPr bwMode="auto">
          <a:xfrm>
            <a:off x="3386138" y="3617913"/>
            <a:ext cx="5746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1" name="Přímá spojnice se šipkou 21"/>
          <p:cNvCxnSpPr>
            <a:cxnSpLocks noChangeShapeType="1"/>
          </p:cNvCxnSpPr>
          <p:nvPr/>
        </p:nvCxnSpPr>
        <p:spPr bwMode="auto">
          <a:xfrm>
            <a:off x="5402263" y="3617913"/>
            <a:ext cx="57626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2" name="Přímá spojnice se šipkou 22"/>
          <p:cNvCxnSpPr>
            <a:cxnSpLocks noChangeShapeType="1"/>
          </p:cNvCxnSpPr>
          <p:nvPr/>
        </p:nvCxnSpPr>
        <p:spPr bwMode="auto">
          <a:xfrm>
            <a:off x="7489825" y="3617913"/>
            <a:ext cx="57626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3" name="Rectangle 3"/>
          <p:cNvSpPr>
            <a:spLocks noChangeArrowheads="1"/>
          </p:cNvSpPr>
          <p:nvPr/>
        </p:nvSpPr>
        <p:spPr bwMode="auto">
          <a:xfrm>
            <a:off x="250825" y="5067300"/>
            <a:ext cx="855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marL="342900" indent="-342900"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The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sum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of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delay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is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a „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delay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budget“ 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We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should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ensure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that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the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total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delay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budget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is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under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limit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for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the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</a:t>
            </a:r>
            <a:r>
              <a:rPr lang="cs-CZ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given</a:t>
            </a:r>
            <a:r>
              <a:rPr lang="cs-CZ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performance </a:t>
            </a:r>
            <a:r>
              <a:rPr lang="en-US" altLang="cs-CZ" sz="2200" dirty="0" smtClean="0">
                <a:solidFill>
                  <a:schemeClr val="tx1"/>
                </a:solidFill>
                <a:ea typeface="WenQuanYi Micro Hei"/>
                <a:cs typeface="WenQuanYi Micro Hei"/>
              </a:rPr>
              <a:t>case</a:t>
            </a:r>
            <a:endParaRPr lang="en-US" altLang="cs-CZ" sz="2200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sp>
        <p:nvSpPr>
          <p:cNvPr id="18" name="Obdélník 10"/>
          <p:cNvSpPr>
            <a:spLocks noChangeArrowheads="1"/>
          </p:cNvSpPr>
          <p:nvPr/>
        </p:nvSpPr>
        <p:spPr bwMode="auto">
          <a:xfrm>
            <a:off x="7312947" y="4149080"/>
            <a:ext cx="1723549" cy="4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20000"/>
              </a:lnSpc>
            </a:pPr>
            <a:r>
              <a:rPr lang="en-US" altLang="cs-CZ" sz="2200" dirty="0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TV/projector</a:t>
            </a:r>
            <a:endParaRPr lang="en-US" altLang="cs-CZ" sz="2200" dirty="0">
              <a:solidFill>
                <a:schemeClr val="tx1"/>
              </a:solidFill>
              <a:latin typeface="Arial" pitchFamily="34" charset="0"/>
              <a:ea typeface="WenQuanYi Micro Hei"/>
              <a:cs typeface="WenQuanYi Micro 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88925" y="1412875"/>
            <a:ext cx="88550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ClrTx/>
              <a:buFontTx/>
              <a:buNone/>
            </a:pP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cs-CZ" sz="2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07504" y="1464887"/>
            <a:ext cx="8856662" cy="33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Current 100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Gbps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academic backbones (GÉANT, Internet2, some NRENs) are more than enough even for high quality video transmissions</a:t>
            </a:r>
          </a:p>
          <a:p>
            <a:pPr marL="0" indent="0">
              <a:lnSpc>
                <a:spcPct val="120000"/>
              </a:lnSpc>
              <a:defRPr/>
            </a:pP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However, last miles to venues (theater, conference) usually need to be upgraded for the event with high-quality video, indicative cost (2016) for 2 week last mile fiber rental is 1000-2000 EUR</a:t>
            </a:r>
          </a:p>
          <a:p>
            <a:pPr marL="0" indent="0">
              <a:lnSpc>
                <a:spcPct val="130000"/>
              </a:lnSpc>
            </a:pPr>
            <a:endParaRPr lang="en-US" altLang="cs-CZ" sz="2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061072" y="116632"/>
            <a:ext cx="460727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cs-CZ" sz="3200" b="1" dirty="0" smtClean="0">
                <a:solidFill>
                  <a:srgbClr val="333399"/>
                </a:solidFill>
                <a:latin typeface="Arial" pitchFamily="34" charset="0"/>
              </a:rPr>
              <a:t>Network bandwidth</a:t>
            </a:r>
            <a:endParaRPr lang="en-US" altLang="cs-CZ" sz="3200" b="1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66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88925" y="1412875"/>
            <a:ext cx="88550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ClrTx/>
              <a:buFontTx/>
              <a:buNone/>
            </a:pP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cs-CZ" sz="2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9388" y="1605650"/>
            <a:ext cx="8856662" cy="405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Check RTT with ping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Check network path with traceroute, is it the expected (shortest possible) way?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Network propagation delay ≈ 1ms per router/switch + fiber length /  speed of light in fiber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Fiber length in km ≈ road distance in Google maps (fibers are laid along existing corridors)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Speed of light in fiber ≈ 180 000 to 200 000 km/s</a:t>
            </a:r>
            <a:endParaRPr lang="en-US" altLang="cs-CZ" sz="2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627784" y="116632"/>
            <a:ext cx="568739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cs-CZ" sz="3200" b="1" dirty="0" smtClean="0">
                <a:solidFill>
                  <a:srgbClr val="333399"/>
                </a:solidFill>
                <a:latin typeface="Arial" pitchFamily="34" charset="0"/>
              </a:rPr>
              <a:t>Network propagation delay</a:t>
            </a:r>
            <a:endParaRPr lang="en-US" altLang="cs-CZ" sz="3200" b="1" dirty="0">
              <a:solidFill>
                <a:srgbClr val="33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79388" y="1341438"/>
            <a:ext cx="8856662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>
              <a:lnSpc>
                <a:spcPct val="130000"/>
              </a:lnSpc>
              <a:defRPr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Example: Prague to Trondheim</a:t>
            </a:r>
          </a:p>
          <a:p>
            <a:pPr marL="0" indent="0">
              <a:lnSpc>
                <a:spcPct val="130000"/>
              </a:lnSpc>
              <a:defRPr/>
            </a:pPr>
            <a:endParaRPr lang="en-US" altLang="cs-CZ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$ traceroute www.ntnu.edu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 traceroute to www.ntnu.edu (129.241.56.117), 30 hops max, 60 byte packets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 1  r112-gw.cesnet.cz (195.113.144.225)  1.460 </a:t>
            </a:r>
            <a:r>
              <a:rPr lang="en-US" altLang="cs-CZ" sz="1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  1.567 </a:t>
            </a:r>
            <a:r>
              <a:rPr lang="en-US" altLang="cs-CZ" sz="1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  1.721 </a:t>
            </a:r>
            <a:r>
              <a:rPr lang="en-US" altLang="cs-CZ" sz="1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altLang="cs-CZ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 ...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en-US" altLang="cs-CZ" sz="1200" b="1" dirty="0" smtClean="0">
                <a:solidFill>
                  <a:srgbClr val="000000"/>
                </a:solidFill>
                <a:latin typeface="Arial" pitchFamily="34" charset="0"/>
              </a:rPr>
              <a:t>14</a:t>
            </a: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 lvs56vip27.it.ntnu.no (129.241.56.117)  44.238 </a:t>
            </a:r>
            <a:r>
              <a:rPr lang="en-US" altLang="cs-CZ" sz="1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  44.218 </a:t>
            </a:r>
            <a:r>
              <a:rPr lang="en-US" altLang="cs-CZ" sz="1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r>
              <a:rPr lang="en-US" altLang="cs-CZ" sz="1200" dirty="0" smtClean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cs-CZ" sz="1200" b="1" dirty="0" smtClean="0">
                <a:solidFill>
                  <a:srgbClr val="000000"/>
                </a:solidFill>
                <a:latin typeface="Arial" pitchFamily="34" charset="0"/>
              </a:rPr>
              <a:t>44.226 </a:t>
            </a:r>
            <a:r>
              <a:rPr lang="en-US" altLang="cs-CZ" sz="1200" b="1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altLang="cs-CZ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>
              <a:lnSpc>
                <a:spcPct val="130000"/>
              </a:lnSpc>
              <a:buFont typeface="Times New Roman" pitchFamily="18" charset="0"/>
              <a:buAutoNum type="arabicPlain" startAt="14"/>
              <a:defRPr/>
            </a:pPr>
            <a:endParaRPr lang="en-US" altLang="cs-CZ" sz="12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Network propagation delay ≈ 14 routers x 1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+</a:t>
            </a:r>
          </a:p>
          <a:p>
            <a:pPr marL="0" indent="0">
              <a:lnSpc>
                <a:spcPct val="130000"/>
              </a:lnSpc>
              <a:defRPr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1865 km / 200 000 km/s = 23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130000"/>
              </a:lnSpc>
              <a:defRPr/>
            </a:pP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130000"/>
              </a:lnSpc>
              <a:defRPr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RTT reported by traceroute was 44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=&gt; one-way delay 22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413000" y="82550"/>
            <a:ext cx="7127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itchFamily="34" charset="0"/>
              </a:rPr>
              <a:t>Network propagation delay</a:t>
            </a:r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266382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88925" y="1412875"/>
            <a:ext cx="8855075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  <a:buClrTx/>
              <a:buFontTx/>
              <a:buNone/>
            </a:pPr>
            <a:endParaRPr lang="en-GB" altLang="cs-CZ" sz="22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buClrTx/>
              <a:buFontTx/>
              <a:buNone/>
            </a:pPr>
            <a:r>
              <a:rPr lang="en-GB" altLang="cs-CZ" sz="2200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07504" y="1341438"/>
            <a:ext cx="9433172" cy="361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indent="0">
              <a:lnSpc>
                <a:spcPct val="130000"/>
              </a:lnSpc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Added delay: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LoLa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software: from ~5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MVTP hardware: from ~5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Ultragrid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software:  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~40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endParaRPr lang="en-US" altLang="cs-CZ" sz="22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Jacktrip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software: fluctuates ~30 </a:t>
            </a:r>
            <a:r>
              <a:rPr lang="en-US" altLang="cs-CZ" sz="2200" dirty="0" err="1" smtClean="0">
                <a:solidFill>
                  <a:srgbClr val="000000"/>
                </a:solidFill>
                <a:latin typeface="Arial" pitchFamily="34" charset="0"/>
              </a:rPr>
              <a:t>ms</a:t>
            </a: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en-US" altLang="cs-CZ" sz="22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130000"/>
              </a:lnSpc>
            </a:pPr>
            <a:r>
              <a:rPr lang="en-US" altLang="cs-CZ" sz="2200" dirty="0" smtClean="0">
                <a:solidFill>
                  <a:srgbClr val="000000"/>
                </a:solidFill>
                <a:latin typeface="Arial" pitchFamily="34" charset="0"/>
              </a:rPr>
              <a:t>“From” means with lowest possible buffering configured. To compensate network packet jitter, higher buffering may be needed.</a:t>
            </a:r>
            <a:endParaRPr lang="en-US" altLang="cs-CZ" sz="2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908175" y="82550"/>
            <a:ext cx="7127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cs-CZ" sz="3200" b="1">
                <a:solidFill>
                  <a:srgbClr val="333399"/>
                </a:solidFill>
                <a:latin typeface="Arial" pitchFamily="34" charset="0"/>
              </a:rPr>
              <a:t>Transmission equipment (codec)</a:t>
            </a:r>
            <a:endParaRPr lang="cs-CZ" altLang="cs-CZ" sz="3200" b="1">
              <a:solidFill>
                <a:srgbClr val="33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71080" y="179388"/>
            <a:ext cx="612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Camera video delay</a:t>
            </a:r>
            <a:endParaRPr lang="en-GB" altLang="cs-CZ" sz="3200" b="1" dirty="0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46113" y="3068638"/>
            <a:ext cx="2054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Flash light</a:t>
            </a:r>
          </a:p>
        </p:txBody>
      </p:sp>
      <p:cxnSp>
        <p:nvCxnSpPr>
          <p:cNvPr id="8196" name="Přímá spojnice se šipkou 9"/>
          <p:cNvCxnSpPr>
            <a:cxnSpLocks noChangeShapeType="1"/>
          </p:cNvCxnSpPr>
          <p:nvPr/>
        </p:nvCxnSpPr>
        <p:spPr bwMode="auto">
          <a:xfrm>
            <a:off x="2411413" y="2528888"/>
            <a:ext cx="143986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Přímá spojnice se šipkou 10"/>
          <p:cNvCxnSpPr>
            <a:cxnSpLocks noChangeShapeType="1"/>
          </p:cNvCxnSpPr>
          <p:nvPr/>
        </p:nvCxnSpPr>
        <p:spPr bwMode="auto">
          <a:xfrm>
            <a:off x="5795963" y="2565400"/>
            <a:ext cx="1223962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198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724400"/>
            <a:ext cx="21224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9" name="Přímá spojnice se šipkou 12"/>
          <p:cNvCxnSpPr>
            <a:cxnSpLocks noChangeShapeType="1"/>
          </p:cNvCxnSpPr>
          <p:nvPr/>
        </p:nvCxnSpPr>
        <p:spPr bwMode="auto">
          <a:xfrm>
            <a:off x="3338513" y="4019550"/>
            <a:ext cx="665162" cy="704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Přímá spojnice se šipkou 13"/>
          <p:cNvCxnSpPr>
            <a:cxnSpLocks noChangeShapeType="1"/>
            <a:stCxn id="8202" idx="2"/>
          </p:cNvCxnSpPr>
          <p:nvPr/>
        </p:nvCxnSpPr>
        <p:spPr bwMode="auto">
          <a:xfrm flipH="1">
            <a:off x="5695950" y="4076700"/>
            <a:ext cx="619125" cy="647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le 3"/>
          <p:cNvSpPr>
            <a:spLocks noChangeArrowheads="1"/>
          </p:cNvSpPr>
          <p:nvPr/>
        </p:nvSpPr>
        <p:spPr bwMode="auto">
          <a:xfrm>
            <a:off x="1897063" y="5157788"/>
            <a:ext cx="2819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Two channel 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oscilloscope</a:t>
            </a:r>
          </a:p>
        </p:txBody>
      </p:sp>
      <p:pic>
        <p:nvPicPr>
          <p:cNvPr id="8202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370263"/>
            <a:ext cx="8366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03" name="Přímá spojnice se šipkou 18"/>
          <p:cNvCxnSpPr>
            <a:cxnSpLocks noChangeShapeType="1"/>
          </p:cNvCxnSpPr>
          <p:nvPr/>
        </p:nvCxnSpPr>
        <p:spPr bwMode="auto">
          <a:xfrm>
            <a:off x="3338513" y="2528888"/>
            <a:ext cx="0" cy="7826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Přímá spojnice se šipkou 19"/>
          <p:cNvCxnSpPr>
            <a:cxnSpLocks noChangeShapeType="1"/>
          </p:cNvCxnSpPr>
          <p:nvPr/>
        </p:nvCxnSpPr>
        <p:spPr bwMode="auto">
          <a:xfrm>
            <a:off x="6372225" y="2573338"/>
            <a:ext cx="0" cy="7842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5" name="Rectangle 3"/>
          <p:cNvSpPr>
            <a:spLocks noChangeArrowheads="1"/>
          </p:cNvSpPr>
          <p:nvPr/>
        </p:nvSpPr>
        <p:spPr bwMode="auto">
          <a:xfrm>
            <a:off x="6875463" y="3484563"/>
            <a:ext cx="19891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SDI to analog</a:t>
            </a:r>
          </a:p>
        </p:txBody>
      </p:sp>
      <p:pic>
        <p:nvPicPr>
          <p:cNvPr id="8206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46275"/>
            <a:ext cx="1655762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68488"/>
            <a:ext cx="12414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Obrázek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30358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Rectangle 3"/>
          <p:cNvSpPr>
            <a:spLocks noChangeArrowheads="1"/>
          </p:cNvSpPr>
          <p:nvPr/>
        </p:nvSpPr>
        <p:spPr bwMode="auto">
          <a:xfrm>
            <a:off x="1006475" y="3643313"/>
            <a:ext cx="20526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>
            <a:spAutoFit/>
          </a:bodyPr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Photodetector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27312" y="155104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defTabSz="503238">
              <a:lnSpc>
                <a:spcPct val="93000"/>
              </a:lnSpc>
              <a:spcBef>
                <a:spcPts val="5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1363" indent="-284163" defTabSz="503238">
              <a:lnSpc>
                <a:spcPct val="93000"/>
              </a:lnSpc>
              <a:spcBef>
                <a:spcPts val="4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defTabSz="503238">
              <a:lnSpc>
                <a:spcPct val="93000"/>
              </a:lnSpc>
              <a:spcBef>
                <a:spcPts val="40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defTabSz="503238">
              <a:lnSpc>
                <a:spcPct val="93000"/>
              </a:lnSpc>
              <a:spcBef>
                <a:spcPts val="350"/>
              </a:spcBef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3238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333399"/>
              </a:buClr>
            </a:pPr>
            <a:r>
              <a:rPr lang="en-US" altLang="cs-CZ" sz="3200" b="1" dirty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Camera </a:t>
            </a:r>
            <a:r>
              <a:rPr lang="en-US" altLang="cs-CZ" sz="3200" b="1" dirty="0" smtClean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video delay </a:t>
            </a:r>
            <a:r>
              <a:rPr lang="en-US" altLang="cs-CZ" sz="3200" b="1" dirty="0">
                <a:solidFill>
                  <a:srgbClr val="333399"/>
                </a:solidFill>
                <a:latin typeface="Helvetica" pitchFamily="34" charset="0"/>
                <a:cs typeface="Lucida Sans Unicode" pitchFamily="34" charset="0"/>
              </a:rPr>
              <a:t>measurements</a:t>
            </a:r>
            <a:endParaRPr lang="en-GB" altLang="cs-CZ" sz="3200" b="1" dirty="0">
              <a:solidFill>
                <a:srgbClr val="333399"/>
              </a:solidFill>
              <a:latin typeface="Helvetica" pitchFamily="34" charset="0"/>
              <a:cs typeface="Lucida Sans Unicode" pitchFamily="34" charset="0"/>
            </a:endParaRPr>
          </a:p>
        </p:txBody>
      </p:sp>
      <p:sp>
        <p:nvSpPr>
          <p:cNvPr id="9219" name="Obdélník 3"/>
          <p:cNvSpPr>
            <a:spLocks noChangeArrowheads="1"/>
          </p:cNvSpPr>
          <p:nvPr/>
        </p:nvSpPr>
        <p:spPr bwMode="auto">
          <a:xfrm>
            <a:off x="2124075" y="1565275"/>
            <a:ext cx="61198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>
                <a:solidFill>
                  <a:schemeClr val="tx1"/>
                </a:solidFill>
                <a:ea typeface="WenQuanYi Micro Hei"/>
                <a:cs typeface="WenQuanYi Micro Hei"/>
              </a:rPr>
              <a:t>Canon Legria M56 (consumer HDMI camera): 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b="1">
                <a:solidFill>
                  <a:schemeClr val="tx1"/>
                </a:solidFill>
                <a:ea typeface="WenQuanYi Micro Hei"/>
                <a:cs typeface="WenQuanYi Micro Hei"/>
              </a:rPr>
              <a:t>video delay 100 ms</a:t>
            </a:r>
            <a:endParaRPr lang="cs-CZ" altLang="cs-CZ" sz="2200" b="1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sp>
        <p:nvSpPr>
          <p:cNvPr id="9220" name="Obdélník 6"/>
          <p:cNvSpPr>
            <a:spLocks noChangeArrowheads="1"/>
          </p:cNvSpPr>
          <p:nvPr/>
        </p:nvSpPr>
        <p:spPr bwMode="auto">
          <a:xfrm>
            <a:off x="2195513" y="2636912"/>
            <a:ext cx="4572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GoPro Hero4 Black Edition: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b="1" dirty="0">
                <a:solidFill>
                  <a:schemeClr val="tx1"/>
                </a:solidFill>
                <a:ea typeface="WenQuanYi Micro Hei"/>
                <a:cs typeface="WenQuanYi Micro Hei"/>
              </a:rPr>
              <a:t>video delay 60 </a:t>
            </a:r>
            <a:r>
              <a:rPr lang="en-US" altLang="cs-CZ" sz="2200" b="1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endParaRPr lang="cs-CZ" altLang="cs-CZ" sz="2200" b="1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9221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3" y="1293813"/>
            <a:ext cx="1448738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92896"/>
            <a:ext cx="1442443" cy="110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941168"/>
            <a:ext cx="1445618" cy="110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Obdélník 6"/>
          <p:cNvSpPr>
            <a:spLocks noChangeArrowheads="1"/>
          </p:cNvSpPr>
          <p:nvPr/>
        </p:nvSpPr>
        <p:spPr bwMode="auto">
          <a:xfrm>
            <a:off x="2195513" y="5094634"/>
            <a:ext cx="4572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Sony XC-HR70 (analog output):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b="1" dirty="0">
                <a:solidFill>
                  <a:schemeClr val="tx1"/>
                </a:solidFill>
                <a:ea typeface="WenQuanYi Micro Hei"/>
                <a:cs typeface="WenQuanYi Micro Hei"/>
              </a:rPr>
              <a:t>video delay 25 </a:t>
            </a:r>
            <a:r>
              <a:rPr lang="en-US" altLang="cs-CZ" sz="2200" b="1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endParaRPr lang="cs-CZ" altLang="cs-CZ" sz="2200" b="1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pic>
        <p:nvPicPr>
          <p:cNvPr id="9225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717032"/>
            <a:ext cx="1424981" cy="109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Obdélník 6"/>
          <p:cNvSpPr>
            <a:spLocks noChangeArrowheads="1"/>
          </p:cNvSpPr>
          <p:nvPr/>
        </p:nvSpPr>
        <p:spPr bwMode="auto">
          <a:xfrm>
            <a:off x="2195513" y="3861048"/>
            <a:ext cx="4572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500"/>
              </a:spcBef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93000"/>
              </a:lnSpc>
              <a:spcBef>
                <a:spcPts val="450"/>
              </a:spcBef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93000"/>
              </a:lnSpc>
              <a:spcBef>
                <a:spcPts val="400"/>
              </a:spcBef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93000"/>
              </a:lnSpc>
              <a:spcBef>
                <a:spcPts val="350"/>
              </a:spcBef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93000"/>
              </a:lnSpc>
              <a:spcBef>
                <a:spcPts val="350"/>
              </a:spcBef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i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dirty="0" err="1">
                <a:solidFill>
                  <a:schemeClr val="tx1"/>
                </a:solidFill>
                <a:ea typeface="WenQuanYi Micro Hei"/>
                <a:cs typeface="WenQuanYi Micro Hei"/>
              </a:rPr>
              <a:t>Blackmagic</a:t>
            </a:r>
            <a:r>
              <a:rPr lang="en-US" altLang="cs-CZ" sz="2200" dirty="0">
                <a:solidFill>
                  <a:schemeClr val="tx1"/>
                </a:solidFill>
                <a:ea typeface="WenQuanYi Micro Hei"/>
                <a:cs typeface="WenQuanYi Micro Hei"/>
              </a:rPr>
              <a:t> Design Production 4K:</a:t>
            </a:r>
          </a:p>
          <a:p>
            <a:pPr>
              <a:lnSpc>
                <a:spcPct val="102000"/>
              </a:lnSpc>
              <a:spcBef>
                <a:spcPct val="0"/>
              </a:spcBef>
            </a:pPr>
            <a:r>
              <a:rPr lang="en-US" altLang="cs-CZ" sz="2200" b="1" dirty="0">
                <a:solidFill>
                  <a:schemeClr val="tx1"/>
                </a:solidFill>
                <a:ea typeface="WenQuanYi Micro Hei"/>
                <a:cs typeface="WenQuanYi Micro Hei"/>
              </a:rPr>
              <a:t>video delay 60 </a:t>
            </a:r>
            <a:r>
              <a:rPr lang="en-US" altLang="cs-CZ" sz="2200" b="1" dirty="0" err="1">
                <a:solidFill>
                  <a:schemeClr val="tx1"/>
                </a:solidFill>
                <a:ea typeface="WenQuanYi Micro Hei"/>
                <a:cs typeface="WenQuanYi Micro Hei"/>
              </a:rPr>
              <a:t>ms</a:t>
            </a:r>
            <a:endParaRPr lang="cs-CZ" altLang="cs-CZ" sz="2200" b="1" dirty="0">
              <a:solidFill>
                <a:schemeClr val="tx1"/>
              </a:solidFill>
              <a:ea typeface="WenQuanYi Micro Hei"/>
              <a:cs typeface="WenQuanYi Micro Hei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6093296"/>
            <a:ext cx="8713663" cy="7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cs-CZ" sz="2200" dirty="0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Observation: commercial cameras add video delay at the order of tens of </a:t>
            </a:r>
            <a:r>
              <a:rPr lang="en-US" altLang="cs-CZ" sz="2200" dirty="0" err="1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ms</a:t>
            </a:r>
            <a:r>
              <a:rPr lang="en-US" altLang="cs-CZ" sz="2200" dirty="0" smtClean="0">
                <a:solidFill>
                  <a:schemeClr val="tx1"/>
                </a:solidFill>
                <a:latin typeface="Arial" pitchFamily="34" charset="0"/>
                <a:ea typeface="WenQuanYi Micro Hei"/>
                <a:cs typeface="WenQuanYi Micro Hei"/>
              </a:rPr>
              <a:t> from the scene to the output signal</a:t>
            </a:r>
            <a:endParaRPr lang="en-US" altLang="cs-CZ" sz="2200" dirty="0">
              <a:solidFill>
                <a:schemeClr val="tx1"/>
              </a:solidFill>
              <a:latin typeface="Arial" pitchFamily="34" charset="0"/>
              <a:ea typeface="WenQuanYi Micro Hei"/>
              <a:cs typeface="WenQuanYi Micro He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1427</Words>
  <Application>Microsoft Office PowerPoint</Application>
  <PresentationFormat>Předvádění na obrazovce (4:3)</PresentationFormat>
  <Paragraphs>234</Paragraphs>
  <Slides>25</Slides>
  <Notes>21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 služeb v počítačových sítích</dc:title>
  <dc:creator>Sven Ubik</dc:creator>
  <cp:lastModifiedBy>Sven Ubik</cp:lastModifiedBy>
  <cp:revision>549</cp:revision>
  <cp:lastPrinted>1601-01-01T00:00:00Z</cp:lastPrinted>
  <dcterms:created xsi:type="dcterms:W3CDTF">1601-01-01T00:00:00Z</dcterms:created>
  <dcterms:modified xsi:type="dcterms:W3CDTF">2017-01-06T20:39:24Z</dcterms:modified>
</cp:coreProperties>
</file>