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710" r:id="rId1"/>
    <p:sldMasterId id="2147483825" r:id="rId2"/>
    <p:sldMasterId id="2147483847" r:id="rId3"/>
  </p:sldMasterIdLst>
  <p:notesMasterIdLst>
    <p:notesMasterId r:id="rId18"/>
  </p:notesMasterIdLst>
  <p:handoutMasterIdLst>
    <p:handoutMasterId r:id="rId19"/>
  </p:handoutMasterIdLst>
  <p:sldIdLst>
    <p:sldId id="478" r:id="rId4"/>
    <p:sldId id="492" r:id="rId5"/>
    <p:sldId id="476" r:id="rId6"/>
    <p:sldId id="462" r:id="rId7"/>
    <p:sldId id="472" r:id="rId8"/>
    <p:sldId id="493" r:id="rId9"/>
    <p:sldId id="490" r:id="rId10"/>
    <p:sldId id="495" r:id="rId11"/>
    <p:sldId id="502" r:id="rId12"/>
    <p:sldId id="497" r:id="rId13"/>
    <p:sldId id="498" r:id="rId14"/>
    <p:sldId id="499" r:id="rId15"/>
    <p:sldId id="500" r:id="rId16"/>
    <p:sldId id="501" r:id="rId1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102238"/>
    <a:srgbClr val="004080"/>
    <a:srgbClr val="FF8000"/>
    <a:srgbClr val="008040"/>
    <a:srgbClr val="FF6FC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6" autoAdjust="0"/>
    <p:restoredTop sz="94554" autoAdjust="0"/>
  </p:normalViewPr>
  <p:slideViewPr>
    <p:cSldViewPr>
      <p:cViewPr>
        <p:scale>
          <a:sx n="100" d="100"/>
          <a:sy n="100" d="100"/>
        </p:scale>
        <p:origin x="-520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1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12103F1-07AC-CE42-951E-743DE97FA898}" type="datetime1">
              <a:rPr lang="en-US"/>
              <a:pPr>
                <a:defRPr/>
              </a:pPr>
              <a:t>4/5/17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1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34700EA-79B1-9947-9053-FE628E39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717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382C250-B1A1-A843-8EB7-7AF9DE0E5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87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3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08B306-C8D8-AD48-9325-7FEAE03C69B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[&gt;&gt;] Map showing international links INCLUDING Canada, Mexico, and Latin America –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Wendy: Some summary information or a key - It is not clear what the blue area's correspond to.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Jason: This would be two part - the names of the exchange points as well as the links. Notes that some links are 'public' (e.g. NSF funded), others may be private to a VO or consumer class (e.g. DOE's funding of USLHCnet). This may be too much detail.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links and exchange points are sometimes operated by different parties (e.g. an 'open' exchange in Amsterdam may have 20 links from different people funded in different ways).  This is a bit of a rat hole I think, if we start giving complete information, we will be forced to make sure it is 100% accurate at all times.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Doug: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I’ve asked Jason for info on exchange points he wants to see here  - also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checked with Edward Moynihan, as I suspected the "Reachable Networks" map on this slide was out of date.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is, and he's working on a dynamically updated solution, but until he gets it, we're stuck with this, or one of the more recently updated ones (like http://www.internet2.edu/pubs/internationalpartners.pdf), but that doesn't have the connection lines...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can list major R&amp;E exchange points as 'examples', and maybe highlight specific links (e.g. LHCOPN, IRNC links, etc.).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image: international partner reach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C1D02-E409-0F49-A9C1-2B948677DA2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1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08B306-C8D8-AD48-9325-7FEAE03C69B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6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891" tIns="44945" rIns="89891" bIns="44945"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13235"/>
            <a:ext cx="7772400" cy="1589484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895600"/>
            <a:ext cx="6400800" cy="131445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it-IT"/>
              <a:t>Click to edit Master subtitle style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57702"/>
            <a:ext cx="2044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27D8B9-D7C6-6C4E-A628-F7574F3D44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71450"/>
            <a:ext cx="1943100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76900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FB574D-3400-BE49-AF21-B56108430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914400" y="1085859"/>
            <a:ext cx="8001000" cy="337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472" marR="0" indent="-347472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 sz="1800" b="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4pPr marL="0" indent="0">
              <a:buNone/>
              <a:defRPr sz="1600"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marL="0" marR="0" lvl="3" indent="-347472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459486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8001000" y="4679949"/>
            <a:ext cx="4572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>
              <a:defRPr/>
            </a:pPr>
            <a:r>
              <a:rPr lang="en-US" smtClean="0"/>
              <a:t>[ </a:t>
            </a:r>
            <a:fld id="{2820970C-1322-3042-AE3D-AE90FD7E094C}" type="slidenum">
              <a:rPr lang="en-US" smtClean="0"/>
              <a:pPr algn="ctr">
                <a:defRPr/>
              </a:pPr>
              <a:t>‹#›</a:t>
            </a:fld>
            <a:r>
              <a:rPr lang="en-US" smtClean="0"/>
              <a:t>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L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1"/>
          </p:nvPr>
        </p:nvSpPr>
        <p:spPr bwMode="auto">
          <a:xfrm>
            <a:off x="914400" y="1085859"/>
            <a:ext cx="4585730" cy="337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781550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9486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539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expanded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812507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134874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14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781550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>
              <a:defRPr/>
            </a:pP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459486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615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459486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8001000" y="4679949"/>
            <a:ext cx="4572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>
              <a:defRPr/>
            </a:pPr>
            <a:r>
              <a:rPr lang="en-US" smtClean="0"/>
              <a:t>[ </a:t>
            </a:r>
            <a:fld id="{2820970C-1322-3042-AE3D-AE90FD7E094C}" type="slidenum">
              <a:rPr lang="en-US" smtClean="0"/>
              <a:pPr algn="ctr">
                <a:defRPr/>
              </a:pPr>
              <a:t>‹#›</a:t>
            </a:fld>
            <a:r>
              <a:rPr lang="en-US" smtClean="0"/>
              <a:t>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6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05984"/>
            <a:ext cx="6781800" cy="1565671"/>
          </a:xfrm>
          <a:effectLst/>
        </p:spPr>
        <p:txBody>
          <a:bodyPr anchor="t">
            <a:normAutofit/>
          </a:bodyPr>
          <a:lstStyle>
            <a:lvl1pPr algn="l">
              <a:defRPr sz="2400" b="0" i="0" cap="none" spc="0" baseline="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0" y="1885953"/>
            <a:ext cx="7315200" cy="234314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457189" indent="0">
              <a:buClr>
                <a:srgbClr val="EF3E33"/>
              </a:buClr>
              <a:buNone/>
              <a:defRPr sz="2000">
                <a:latin typeface="Arial"/>
                <a:cs typeface="Arial"/>
              </a:defRPr>
            </a:lvl2pPr>
            <a:lvl3pPr>
              <a:buClr>
                <a:srgbClr val="8DC63F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8405304" y="4666347"/>
            <a:ext cx="738696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rgbClr val="FFFF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sz="800">
                <a:solidFill>
                  <a:schemeClr val="bg2"/>
                </a:solidFill>
              </a:rPr>
              <a:t>[ </a:t>
            </a:r>
            <a:fld id="{2820970C-1322-3042-AE3D-AE90FD7E094C}" type="slidenum">
              <a:rPr lang="en-US" sz="800">
                <a:solidFill>
                  <a:schemeClr val="bg2"/>
                </a:solidFill>
              </a:rPr>
              <a:pPr>
                <a:defRPr/>
              </a:pPr>
              <a:t>‹#›</a:t>
            </a:fld>
            <a:r>
              <a:rPr lang="en-US" sz="800">
                <a:solidFill>
                  <a:schemeClr val="bg2"/>
                </a:solidFill>
              </a:rPr>
              <a:t> ]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2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486150"/>
            <a:ext cx="8229600" cy="381000"/>
          </a:xfrm>
        </p:spPr>
        <p:txBody>
          <a:bodyPr anchor="t" anchorCtr="0"/>
          <a:lstStyle>
            <a:lvl1pPr algn="ctr">
              <a:defRPr sz="18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348474"/>
            <a:ext cx="8229600" cy="321632"/>
          </a:xfrm>
        </p:spPr>
        <p:txBody>
          <a:bodyPr anchor="b" anchorCtr="0"/>
          <a:lstStyle>
            <a:lvl1pPr marL="0" indent="0" algn="ctr">
              <a:buNone/>
              <a:defRPr sz="1200" b="1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z="1400" cap="none"/>
              <a:t>PRESENTER NAME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43303" y="4653274"/>
            <a:ext cx="7286305" cy="280676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200">
                <a:solidFill>
                  <a:srgbClr val="1A1718"/>
                </a:solidFill>
              </a:rPr>
              <a:t>Title, Organization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1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light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00150"/>
            <a:ext cx="75438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8405304" y="4666347"/>
            <a:ext cx="738696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rgbClr val="FFFF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sz="800">
                <a:solidFill>
                  <a:srgbClr val="F4F5F4"/>
                </a:solidFill>
              </a:rPr>
              <a:t>[ </a:t>
            </a:r>
            <a:fld id="{2820970C-1322-3042-AE3D-AE90FD7E094C}" type="slidenum">
              <a:rPr lang="en-US" sz="800">
                <a:solidFill>
                  <a:srgbClr val="F4F5F4"/>
                </a:solidFill>
              </a:rPr>
              <a:pPr>
                <a:defRPr/>
              </a:pPr>
              <a:t>‹#›</a:t>
            </a:fld>
            <a:r>
              <a:rPr lang="en-US" sz="800">
                <a:solidFill>
                  <a:srgbClr val="F4F5F4"/>
                </a:solidFill>
              </a:rPr>
              <a:t> ]</a:t>
            </a:r>
            <a:endParaRPr lang="en-US" sz="800" dirty="0">
              <a:solidFill>
                <a:srgbClr val="F4F5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8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F154760-EC53-EF48-96F8-62EE1C59DF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815788" y="459490"/>
            <a:ext cx="8099612" cy="493777"/>
          </a:xfrm>
          <a:prstGeom prst="rect">
            <a:avLst/>
          </a:prstGeom>
        </p:spPr>
        <p:txBody>
          <a:bodyPr tIns="28698" bIns="28698"/>
          <a:lstStyle/>
          <a:p>
            <a:r>
              <a:t>Title Text</a:t>
            </a:r>
          </a:p>
        </p:txBody>
      </p:sp>
      <p:sp>
        <p:nvSpPr>
          <p:cNvPr id="3" name="Shape 50"/>
          <p:cNvSpPr>
            <a:spLocks noGrp="1"/>
          </p:cNvSpPr>
          <p:nvPr>
            <p:ph type="sldNum" sz="quarter" idx="10"/>
          </p:nvPr>
        </p:nvSpPr>
        <p:spPr>
          <a:xfrm>
            <a:off x="6269038" y="4646613"/>
            <a:ext cx="284162" cy="241300"/>
          </a:xfrm>
          <a:prstGeom prst="rect">
            <a:avLst/>
          </a:prstGeom>
        </p:spPr>
        <p:txBody>
          <a:bodyPr tIns="28698" bIns="28698"/>
          <a:lstStyle>
            <a:lvl1pPr>
              <a:defRPr/>
            </a:lvl1pPr>
          </a:lstStyle>
          <a:p>
            <a:pPr>
              <a:defRPr/>
            </a:pPr>
            <a:fld id="{716CC63B-55F0-8B44-87E6-83DAAC68146B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auto">
          <a:xfrm>
            <a:off x="600075" y="76200"/>
            <a:ext cx="2895600" cy="247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>
                <a:solidFill>
                  <a:srgbClr val="B7DEE8"/>
                </a:solidFill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auto">
          <a:xfrm>
            <a:off x="3571875" y="76200"/>
            <a:ext cx="4114800" cy="247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>
                <a:solidFill>
                  <a:srgbClr val="B7DEE8"/>
                </a:solidFill>
              </a:defRPr>
            </a:lvl1pPr>
          </a:lstStyle>
          <a:p>
            <a:pPr>
              <a:defRPr/>
            </a:pP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20575218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742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314450"/>
            <a:ext cx="3848100" cy="30861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314450"/>
            <a:ext cx="38481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28600" y="4629150"/>
            <a:ext cx="6858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50A4-B828-3949-A2B2-644EA1BAF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15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4400" y="2390378"/>
            <a:ext cx="4363380" cy="2686050"/>
          </a:xfrm>
          <a:prstGeom prst="rect">
            <a:avLst/>
          </a:prstGeom>
        </p:spPr>
        <p:txBody>
          <a:bodyPr lIns="91440" anchor="t">
            <a:normAutofit/>
          </a:bodyPr>
          <a:lstStyle>
            <a:lvl1pPr algn="l">
              <a:defRPr sz="2800" b="1" i="0" cap="none" spc="0" baseline="0">
                <a:solidFill>
                  <a:srgbClr val="00A4E4"/>
                </a:solidFill>
                <a:effectLst/>
                <a:latin typeface="Arial "/>
                <a:cs typeface="Arial "/>
              </a:defRPr>
            </a:lvl1pPr>
          </a:lstStyle>
          <a:p>
            <a:r>
              <a:rPr lang="en-US" dirty="0" smtClean="0"/>
              <a:t>Title: subtitle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52173" y="2420974"/>
            <a:ext cx="2209800" cy="428322"/>
          </a:xfrm>
          <a:prstGeom prst="rect">
            <a:avLst/>
          </a:prstGeom>
          <a:ln>
            <a:noFill/>
          </a:ln>
        </p:spPr>
        <p:txBody>
          <a:bodyPr bIns="91440" anchor="b">
            <a:spAutoFit/>
          </a:bodyPr>
          <a:lstStyle>
            <a:lvl1pPr marL="0" indent="0" algn="ctr">
              <a:lnSpc>
                <a:spcPts val="2400"/>
              </a:lnSpc>
              <a:buNone/>
              <a:defRPr sz="1300" b="1" u="none" cap="all" spc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Presenter name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852173" y="2716374"/>
            <a:ext cx="2209800" cy="423193"/>
          </a:xfrm>
          <a:prstGeom prst="rect">
            <a:avLst/>
          </a:prstGeom>
          <a:ln>
            <a:noFill/>
          </a:ln>
        </p:spPr>
        <p:txBody>
          <a:bodyPr bIns="91440" anchor="t">
            <a:spAutoFit/>
          </a:bodyPr>
          <a:lstStyle>
            <a:lvl1pPr marL="0" indent="0" algn="ctr">
              <a:lnSpc>
                <a:spcPts val="2400"/>
              </a:lnSpc>
              <a:buNone/>
              <a:defRPr sz="1100" b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Presenter title, org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852173" y="3160727"/>
            <a:ext cx="2209800" cy="374461"/>
          </a:xfrm>
          <a:prstGeom prst="rect">
            <a:avLst/>
          </a:prstGeom>
          <a:ln>
            <a:noFill/>
          </a:ln>
        </p:spPr>
        <p:txBody>
          <a:bodyPr tIns="0" bIns="91440" anchor="t">
            <a:spAutoFit/>
          </a:bodyPr>
          <a:lstStyle>
            <a:lvl1pPr marL="0" indent="0" algn="ctr">
              <a:lnSpc>
                <a:spcPts val="2400"/>
              </a:lnSpc>
              <a:buNone/>
              <a:defRPr sz="1000" b="0" u="none" cap="all" spc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3360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71450"/>
            <a:ext cx="6781800" cy="742950"/>
          </a:xfrm>
          <a:prstGeom prst="rect">
            <a:avLst/>
          </a:prstGeom>
          <a:effectLst/>
        </p:spPr>
        <p:txBody>
          <a:bodyPr lIns="91440" anchor="b" anchorCtr="0">
            <a:normAutofit/>
          </a:bodyPr>
          <a:lstStyle>
            <a:lvl1pPr algn="l">
              <a:defRPr sz="2600" b="1" i="0" cap="none" spc="0" baseline="0">
                <a:solidFill>
                  <a:srgbClr val="00A4E4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43050"/>
            <a:ext cx="6781800" cy="2800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457200">
              <a:buClr>
                <a:srgbClr val="EF3E33"/>
              </a:buClr>
              <a:buFont typeface="Arial"/>
              <a:buNone/>
              <a:defRPr sz="2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Clr>
                <a:srgbClr val="EF3E33"/>
              </a:buClr>
              <a:buNone/>
              <a:defRPr sz="2000">
                <a:latin typeface="Arial"/>
                <a:cs typeface="Arial"/>
              </a:defRPr>
            </a:lvl2pPr>
            <a:lvl3pPr>
              <a:buClr>
                <a:srgbClr val="8DC63F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781550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 defTabSz="457200" eaLnBrk="1" hangingPunct="1">
              <a:defRPr/>
            </a:pPr>
            <a:endParaRPr lang="en-US" dirty="0">
              <a:solidFill>
                <a:prstClr val="white"/>
              </a:solidFill>
              <a:latin typeface="Arial" pitchFamily="-110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905000" y="971550"/>
            <a:ext cx="7239000" cy="0"/>
          </a:xfrm>
          <a:prstGeom prst="lin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76200" y="991302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/>
            <a:r>
              <a:rPr lang="en-US" sz="2200" dirty="0">
                <a:solidFill>
                  <a:srgbClr val="FF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20125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1296990"/>
            <a:ext cx="4800600" cy="669414"/>
          </a:xfrm>
          <a:prstGeom prst="rect">
            <a:avLst/>
          </a:prstGeom>
          <a:effectLst/>
        </p:spPr>
        <p:txBody>
          <a:bodyPr lIns="91440" anchor="b" anchorCtr="0">
            <a:normAutofit/>
          </a:bodyPr>
          <a:lstStyle>
            <a:lvl1pPr algn="l">
              <a:defRPr sz="2600" b="1" i="0" cap="all" spc="0" baseline="0"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1.0 Section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50456" y="2057400"/>
            <a:ext cx="63246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EF3E33"/>
              </a:buClr>
              <a:buFont typeface="Arial"/>
              <a:buNone/>
              <a:defRPr sz="21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Clr>
                <a:srgbClr val="EF3E33"/>
              </a:buClr>
              <a:buNone/>
              <a:defRPr sz="2000">
                <a:latin typeface="Arial"/>
                <a:cs typeface="Arial"/>
              </a:defRPr>
            </a:lvl2pPr>
            <a:lvl3pPr>
              <a:buClr>
                <a:srgbClr val="8DC63F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400"/>
            </a:lvl5pPr>
          </a:lstStyle>
          <a:p>
            <a:pPr lvl="0"/>
            <a:r>
              <a:rPr lang="en-US" dirty="0" smtClean="0"/>
              <a:t>Subtitle (or title part 2) goes here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781550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 defTabSz="457200" eaLnBrk="1" hangingPunct="1">
              <a:defRPr/>
            </a:pPr>
            <a:endParaRPr lang="en-US" dirty="0">
              <a:solidFill>
                <a:prstClr val="white"/>
              </a:solidFill>
              <a:latin typeface="Arial" pitchFamily="-110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2000250"/>
            <a:ext cx="6934200" cy="0"/>
          </a:xfrm>
          <a:prstGeom prst="lin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42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1"/>
          </p:nvPr>
        </p:nvSpPr>
        <p:spPr bwMode="auto">
          <a:xfrm>
            <a:off x="914400" y="1085859"/>
            <a:ext cx="4585730" cy="337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781550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 defTabSz="457200" eaLnBrk="1" hangingPunct="1">
              <a:defRPr/>
            </a:pPr>
            <a:endParaRPr lang="en-US" dirty="0">
              <a:solidFill>
                <a:prstClr val="white"/>
              </a:solidFill>
              <a:latin typeface="Arial" pitchFamily="-11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9486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01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914400" y="1085859"/>
            <a:ext cx="8001000" cy="337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472" marR="0" indent="-347472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 sz="1800" b="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4pPr marL="0" indent="0">
              <a:buNone/>
              <a:defRPr sz="1600"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marL="0" marR="0" lvl="3" indent="-347472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  <a:p>
            <a:pPr lvl="1"/>
            <a:endParaRPr lang="en-US"/>
          </a:p>
          <a:p>
            <a:pPr lvl="0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781550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 defTabSz="457200" eaLnBrk="1" hangingPunct="1">
              <a:defRPr/>
            </a:pPr>
            <a:endParaRPr lang="en-US" dirty="0">
              <a:solidFill>
                <a:prstClr val="white"/>
              </a:solidFill>
              <a:latin typeface="Arial" pitchFamily="-110" charset="0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459486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242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781550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 defTabSz="457200" eaLnBrk="1" hangingPunct="1">
              <a:defRPr/>
            </a:pPr>
            <a:endParaRPr lang="en-US" dirty="0">
              <a:solidFill>
                <a:prstClr val="white"/>
              </a:solidFill>
              <a:latin typeface="Arial" pitchFamily="-110" charset="0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459486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21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expanded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-76200" y="4812507"/>
            <a:ext cx="609600" cy="273844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90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algn="ctr" defTabSz="457200" eaLnBrk="1" hangingPunct="1">
              <a:defRPr/>
            </a:pPr>
            <a:endParaRPr lang="en-US" dirty="0">
              <a:solidFill>
                <a:prstClr val="white"/>
              </a:solidFill>
              <a:latin typeface="Arial" pitchFamily="-110" charset="0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134874"/>
            <a:ext cx="8458200" cy="493776"/>
          </a:xfrm>
          <a:prstGeom prst="rect">
            <a:avLst/>
          </a:prstGeom>
        </p:spPr>
        <p:txBody>
          <a:bodyPr vert="horz" lIns="457200" bIns="73152"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727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4726233" y="3371850"/>
            <a:ext cx="4368289" cy="5933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spc="0" baseline="0">
                <a:solidFill>
                  <a:srgbClr val="FF0000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724400" y="2390379"/>
            <a:ext cx="4363380" cy="383765"/>
          </a:xfrm>
          <a:prstGeom prst="rect">
            <a:avLst/>
          </a:prstGeom>
        </p:spPr>
        <p:txBody>
          <a:bodyPr lIns="91440" anchor="t">
            <a:normAutofit/>
          </a:bodyPr>
          <a:lstStyle>
            <a:lvl1pPr algn="l">
              <a:defRPr sz="2800" b="1" i="0" cap="all" spc="0" baseline="0">
                <a:solidFill>
                  <a:srgbClr val="00A4E4"/>
                </a:solidFill>
                <a:effectLst/>
                <a:latin typeface="Arial "/>
                <a:cs typeface="Arial 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85900" y="2291312"/>
            <a:ext cx="2209800" cy="436017"/>
          </a:xfrm>
          <a:prstGeom prst="rect">
            <a:avLst/>
          </a:prstGeom>
          <a:ln>
            <a:noFill/>
          </a:ln>
        </p:spPr>
        <p:txBody>
          <a:bodyPr bIns="91440" anchor="b">
            <a:spAutoFit/>
          </a:bodyPr>
          <a:lstStyle>
            <a:lvl1pPr marL="0" indent="0" algn="ctr">
              <a:lnSpc>
                <a:spcPts val="2400"/>
              </a:lnSpc>
              <a:buNone/>
              <a:defRPr sz="1600" b="1" u="none" cap="all" spc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Presenter name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85900" y="2745568"/>
            <a:ext cx="2209800" cy="0"/>
          </a:xfrm>
          <a:prstGeom prst="lin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485900" y="2693347"/>
            <a:ext cx="2209800" cy="425758"/>
          </a:xfrm>
          <a:prstGeom prst="rect">
            <a:avLst/>
          </a:prstGeom>
          <a:ln>
            <a:noFill/>
          </a:ln>
        </p:spPr>
        <p:txBody>
          <a:bodyPr bIns="91440" anchor="t">
            <a:spAutoFit/>
          </a:bodyPr>
          <a:lstStyle>
            <a:lvl1pPr marL="0" indent="0" algn="ctr">
              <a:lnSpc>
                <a:spcPts val="2400"/>
              </a:lnSpc>
              <a:buNone/>
              <a:defRPr sz="1200" b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Presenter title, org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1485900" y="3160727"/>
            <a:ext cx="2209800" cy="374461"/>
          </a:xfrm>
          <a:prstGeom prst="rect">
            <a:avLst/>
          </a:prstGeom>
          <a:ln>
            <a:noFill/>
          </a:ln>
        </p:spPr>
        <p:txBody>
          <a:bodyPr tIns="0" bIns="91440" anchor="t">
            <a:spAutoFit/>
          </a:bodyPr>
          <a:lstStyle>
            <a:lvl1pPr marL="0" indent="0" algn="ctr">
              <a:lnSpc>
                <a:spcPts val="2400"/>
              </a:lnSpc>
              <a:buNone/>
              <a:defRPr sz="1000" b="0" u="none" cap="all" spc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8836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4D53D64-8667-D74C-A081-E9313EED98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>
                <a:effectLst>
                  <a:outerShdw blurRad="50800" dist="38100" dir="6900000" algn="bl">
                    <a:schemeClr val="accent1">
                      <a:alpha val="43000"/>
                    </a:schemeClr>
                  </a:outerShdw>
                </a:effectLst>
              </a:rPr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aseline="0">
                <a:solidFill>
                  <a:srgbClr val="C0504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Date, Event</a:t>
            </a:r>
            <a:br>
              <a:rPr lang="en-US" dirty="0" smtClean="0"/>
            </a:br>
            <a:r>
              <a:rPr lang="en-US" dirty="0" smtClean="0"/>
              <a:t>Presenter and title</a:t>
            </a:r>
          </a:p>
        </p:txBody>
      </p:sp>
    </p:spTree>
    <p:extLst>
      <p:ext uri="{BB962C8B-B14F-4D97-AF65-F5344CB8AC3E}">
        <p14:creationId xmlns:p14="http://schemas.microsoft.com/office/powerpoint/2010/main" val="1389455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314843" y="4801791"/>
            <a:ext cx="3686175" cy="2746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hangingPunct="1"/>
            <a:endParaRPr lang="en-US">
              <a:solidFill>
                <a:prstClr val="black">
                  <a:tint val="75000"/>
                </a:prstClr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4643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sz="2800" dirty="0">
                <a:solidFill>
                  <a:schemeClr val="accent1"/>
                </a:solidFill>
                <a:latin typeface="Calibri" charset="0"/>
                <a:cs typeface="Calibri" charset="0"/>
              </a:defRPr>
            </a:lvl1pPr>
          </a:lstStyle>
          <a:p>
            <a:pPr lvl="0"/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00025" y="4801801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hangingPunct="1"/>
            <a:fld id="{9D253ECA-E67C-384A-82F3-ECA3F8FFA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 defTabSz="457200"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2"/>
          </p:nvPr>
        </p:nvSpPr>
        <p:spPr>
          <a:xfrm>
            <a:off x="2257425" y="4801801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hangingPunct="1"/>
            <a:endParaRPr lang="en-US">
              <a:solidFill>
                <a:prstClr val="black">
                  <a:tint val="75000"/>
                </a:prstClr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90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/>
          </p:cNvSpPr>
          <p:nvPr userDrawn="1"/>
        </p:nvSpPr>
        <p:spPr>
          <a:xfrm>
            <a:off x="1029671" y="4916897"/>
            <a:ext cx="2419023" cy="261023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100" kern="1200" smtClean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eaLnBrk="1" hangingPunct="1">
              <a:defRPr/>
            </a:pPr>
            <a:fld id="{472C2373-1204-FC4A-8AFA-F69FAF5C7E6E}" type="datetime4">
              <a:rPr lang="en-US" sz="810">
                <a:solidFill>
                  <a:srgbClr val="E02E32"/>
                </a:solidFill>
              </a:rPr>
              <a:pPr eaLnBrk="1" hangingPunct="1">
                <a:defRPr/>
              </a:pPr>
              <a:t>April 5, 2017</a:t>
            </a:fld>
            <a:r>
              <a:rPr lang="en-US" sz="810" dirty="0">
                <a:solidFill>
                  <a:srgbClr val="E02E32"/>
                </a:solidFill>
              </a:rPr>
              <a:t>    © 2016 Internet2</a:t>
            </a:r>
          </a:p>
        </p:txBody>
      </p:sp>
    </p:spTree>
    <p:extLst>
      <p:ext uri="{BB962C8B-B14F-4D97-AF65-F5344CB8AC3E}">
        <p14:creationId xmlns:p14="http://schemas.microsoft.com/office/powerpoint/2010/main" val="173243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971561"/>
            <a:ext cx="6487668" cy="23646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143001"/>
            <a:ext cx="6498158" cy="129365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33" y="2474261"/>
            <a:ext cx="6498159" cy="68748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426284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316590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50" y="2514611"/>
            <a:ext cx="8416925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50" y="3578282"/>
            <a:ext cx="8416925" cy="72950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272658"/>
            <a:ext cx="8402040" cy="212764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8467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96" y="1802359"/>
            <a:ext cx="8056563" cy="1021556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96" y="2802004"/>
            <a:ext cx="8056563" cy="112514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940649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1002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321988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0684"/>
            <a:ext cx="8042276" cy="100271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9929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760572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089929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760572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084340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48763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6040D8-EBF4-B340-BDFB-ADB636A493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685110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458905"/>
            <a:ext cx="3840480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276227"/>
            <a:ext cx="3840480" cy="4181475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340892"/>
            <a:ext cx="3840480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988714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19" y="458905"/>
            <a:ext cx="4079545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19" y="1340892"/>
            <a:ext cx="4079545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69544"/>
            <a:ext cx="3657600" cy="3988558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4403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861415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276227"/>
            <a:ext cx="1524000" cy="418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276227"/>
            <a:ext cx="6689726" cy="418147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5850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6A4C7D-5BD6-594C-A1E5-EB22C7F132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CA0E54-B8EC-3A43-87FA-0C6AE8DD2A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EEA4C93-4FD1-BD4D-BF04-71A6BCB226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550CFD-7DDD-8E44-8232-4092D1F05C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120C9F-7E41-EF4F-A3FD-6AC3825A28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17988" y="4629150"/>
            <a:ext cx="6858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2294B4A9-7372-8246-B196-02F76BD7BDD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48" r:id="rId12"/>
    <p:sldLayoutId id="2147483781" r:id="rId13"/>
    <p:sldLayoutId id="2147483782" r:id="rId14"/>
    <p:sldLayoutId id="2147483812" r:id="rId15"/>
    <p:sldLayoutId id="2147483840" r:id="rId16"/>
    <p:sldLayoutId id="2147483841" r:id="rId17"/>
    <p:sldLayoutId id="2147483843" r:id="rId18"/>
    <p:sldLayoutId id="2147483844" r:id="rId19"/>
    <p:sldLayoutId id="2147483845" r:id="rId20"/>
    <p:sldLayoutId id="2147483846" r:id="rId21"/>
  </p:sldLayoutIdLst>
  <p:transition xmlns:p14="http://schemas.microsoft.com/office/powerpoint/2010/main">
    <p:dissolv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02238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0223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44481"/>
        </a:buClr>
        <a:buFont typeface="Times" pitchFamily="-108" charset="0"/>
        <a:buChar char="•"/>
        <a:defRPr sz="2800">
          <a:solidFill>
            <a:srgbClr val="102238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284561"/>
        </a:buClr>
        <a:buFont typeface="Times" pitchFamily="-108" charset="0"/>
        <a:buChar char="•"/>
        <a:defRPr sz="2400">
          <a:solidFill>
            <a:srgbClr val="102238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02238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02238"/>
          </a:solidFill>
          <a:latin typeface="+mn-lt"/>
          <a:ea typeface="+mn-ea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02238"/>
          </a:solidFill>
          <a:latin typeface="+mn-lt"/>
          <a:ea typeface="+mn-ea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02238"/>
          </a:solidFill>
          <a:latin typeface="+mn-lt"/>
          <a:ea typeface="+mn-ea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02238"/>
          </a:solidFill>
          <a:latin typeface="+mn-lt"/>
          <a:ea typeface="+mn-ea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0223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575300" y="4726684"/>
            <a:ext cx="2316648" cy="43993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hangingPunct="1"/>
            <a:r>
              <a:rPr lang="en-US" dirty="0" smtClean="0">
                <a:solidFill>
                  <a:prstClr val="white"/>
                </a:solidFill>
                <a:latin typeface="Calibri"/>
              </a:rPr>
              <a:t>www.Internet2.edu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1"/>
          <p:cNvSpPr txBox="1">
            <a:spLocks/>
          </p:cNvSpPr>
          <p:nvPr userDrawn="1"/>
        </p:nvSpPr>
        <p:spPr>
          <a:xfrm>
            <a:off x="7086614" y="4857751"/>
            <a:ext cx="2057399" cy="2738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r" eaLnBrk="1" hangingPunct="1">
              <a:buSzPct val="25000"/>
            </a:pPr>
            <a:fld id="{00000000-1234-1234-1234-123412341234}" type="slidenum">
              <a:rPr lang="en-US" sz="1000" smtClean="0">
                <a:solidFill>
                  <a:srgbClr val="EEECE1"/>
                </a:solidFill>
              </a:rPr>
              <a:pPr algn="r" eaLnBrk="1" hangingPunct="1">
                <a:buSzPct val="25000"/>
              </a:pPr>
              <a:t>‹#›</a:t>
            </a:fld>
            <a:endParaRPr lang="en-US" sz="1000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8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i="0" kern="1200" spc="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F3E33"/>
        </a:buClr>
        <a:buFont typeface="Arial" pitchFamily="-110" charset="0"/>
        <a:buChar char="•"/>
        <a:defRPr sz="1800" kern="12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F3E33"/>
        </a:buClr>
        <a:buFont typeface="Arial" pitchFamily="-110" charset="0"/>
        <a:buChar char="–"/>
        <a:defRPr sz="1600" kern="12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2pPr>
      <a:lvl3pPr marL="914400" indent="0" algn="l" defTabSz="457200" rtl="0" eaLnBrk="0" fontAlgn="base" hangingPunct="0">
        <a:spcBef>
          <a:spcPct val="20000"/>
        </a:spcBef>
        <a:spcAft>
          <a:spcPct val="0"/>
        </a:spcAft>
        <a:buClr>
          <a:srgbClr val="EF3E33"/>
        </a:buClr>
        <a:buFont typeface="Arial" pitchFamily="-110" charset="0"/>
        <a:buNone/>
        <a:defRPr sz="1600" kern="12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3pPr>
      <a:lvl4pPr marL="1371600" indent="0" algn="l" defTabSz="457200" rtl="0" eaLnBrk="0" fontAlgn="base" hangingPunct="0">
        <a:spcBef>
          <a:spcPct val="20000"/>
        </a:spcBef>
        <a:spcAft>
          <a:spcPct val="0"/>
        </a:spcAft>
        <a:buFont typeface="Arial" pitchFamily="-110" charset="0"/>
        <a:buNone/>
        <a:defRPr sz="1600" kern="1200">
          <a:solidFill>
            <a:schemeClr val="tx1"/>
          </a:solidFill>
          <a:latin typeface="Helvetica"/>
          <a:ea typeface="ＭＳ Ｐゴシック" pitchFamily="-110" charset="-128"/>
          <a:cs typeface="Helvetica"/>
        </a:defRPr>
      </a:lvl4pPr>
      <a:lvl5pPr marL="1828800" indent="0" algn="l" defTabSz="457200" rtl="0" eaLnBrk="0" fontAlgn="base" hangingPunct="0">
        <a:spcBef>
          <a:spcPct val="20000"/>
        </a:spcBef>
        <a:spcAft>
          <a:spcPct val="0"/>
        </a:spcAft>
        <a:buFont typeface="Arial" pitchFamily="-110" charset="0"/>
        <a:buNone/>
        <a:defRPr sz="1600" kern="1200">
          <a:solidFill>
            <a:schemeClr val="tx1"/>
          </a:solidFill>
          <a:latin typeface="Helvetica"/>
          <a:ea typeface="ＭＳ Ｐゴシック" pitchFamily="-110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01F9CA3-105E-4857-9057-6DB6197DA786}" type="datetimeFigureOut">
              <a:rPr lang="en-US" smtClean="0">
                <a:solidFill>
                  <a:prstClr val="white"/>
                </a:solidFill>
                <a:latin typeface="News Gothic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4/5/17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75" y="4706751"/>
            <a:ext cx="48409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F5CE407-6216-4202-80E4-A30DC2F709B2}" type="slidenum">
              <a:rPr lang="en-US" smtClean="0">
                <a:solidFill>
                  <a:prstClr val="white"/>
                </a:solidFill>
                <a:latin typeface="News Gothic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48484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395536" y="1779663"/>
            <a:ext cx="7848872" cy="6223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Internet2 </a:t>
            </a:r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Introduction &amp; Cultural Initiatives</a:t>
            </a:r>
            <a:b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cap="none" dirty="0" smtClean="0">
                <a:solidFill>
                  <a:srgbClr val="231F20"/>
                </a:solidFill>
              </a:rPr>
              <a:t/>
            </a:r>
            <a:br>
              <a:rPr lang="en-US" sz="2000" cap="none" dirty="0" smtClean="0">
                <a:solidFill>
                  <a:srgbClr val="231F20"/>
                </a:solidFill>
              </a:rPr>
            </a:br>
            <a:endParaRPr lang="en-US" sz="2000" cap="none" dirty="0">
              <a:solidFill>
                <a:srgbClr val="231F2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362570" y="2931791"/>
            <a:ext cx="5289550" cy="322263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dirty="0" smtClean="0">
                <a:solidFill>
                  <a:srgbClr val="231F20"/>
                </a:solidFill>
              </a:rPr>
              <a:t>Ann Doyle, Internet2</a:t>
            </a:r>
          </a:p>
          <a:p>
            <a:pPr marL="0" indent="0" algn="l">
              <a:buNone/>
            </a:pPr>
            <a:endParaRPr lang="en-US" sz="1600" dirty="0" smtClean="0">
              <a:solidFill>
                <a:srgbClr val="231F20"/>
              </a:solidFill>
            </a:endParaRPr>
          </a:p>
          <a:p>
            <a:pPr marL="0" indent="0" algn="l">
              <a:buNone/>
            </a:pPr>
            <a:r>
              <a:rPr lang="en-US" sz="1600" dirty="0" smtClean="0">
                <a:solidFill>
                  <a:srgbClr val="231F20"/>
                </a:solidFill>
              </a:rPr>
              <a:t>Network Performing Arts Production Workshop</a:t>
            </a:r>
          </a:p>
          <a:p>
            <a:pPr marL="0" indent="0" algn="l">
              <a:buNone/>
            </a:pPr>
            <a:r>
              <a:rPr lang="en-US" sz="1600" dirty="0" smtClean="0">
                <a:solidFill>
                  <a:srgbClr val="231F20"/>
                </a:solidFill>
              </a:rPr>
              <a:t>Royal Danish Academy of Music</a:t>
            </a:r>
          </a:p>
          <a:p>
            <a:pPr marL="0" indent="0" algn="l">
              <a:buNone/>
            </a:pPr>
            <a:r>
              <a:rPr lang="en-US" sz="1600" dirty="0" smtClean="0">
                <a:solidFill>
                  <a:srgbClr val="231F20"/>
                </a:solidFill>
              </a:rPr>
              <a:t>April, 2017</a:t>
            </a:r>
            <a:endParaRPr lang="en-US" sz="1600" dirty="0">
              <a:solidFill>
                <a:srgbClr val="231F2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0" y="4271967"/>
            <a:ext cx="5289550" cy="280987"/>
          </a:xfrm>
        </p:spPr>
        <p:txBody>
          <a:bodyPr/>
          <a:lstStyle/>
          <a:p>
            <a:pPr marL="0" indent="0" algn="l">
              <a:buNone/>
            </a:pPr>
            <a:r>
              <a:rPr lang="en-US" sz="1200" dirty="0" smtClean="0">
                <a:solidFill>
                  <a:srgbClr val="231F20"/>
                </a:solidFill>
              </a:rPr>
              <a:t> </a:t>
            </a:r>
            <a:endParaRPr lang="en-US" sz="1200" dirty="0">
              <a:solidFill>
                <a:srgbClr val="231F20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8382000" y="4915575"/>
            <a:ext cx="762000" cy="130456"/>
          </a:xfrm>
          <a:prstGeom prst="rect">
            <a:avLst/>
          </a:prstGeom>
        </p:spPr>
        <p:txBody>
          <a:bodyPr wrap="none" lIns="0" tIns="0" rIns="0" bIns="0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700" kern="1200" smtClean="0">
                <a:solidFill>
                  <a:srgbClr val="2AABE2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>
              <a:defRPr/>
            </a:pPr>
            <a:r>
              <a:rPr lang="en-US" sz="500" dirty="0">
                <a:solidFill>
                  <a:srgbClr val="3A9897"/>
                </a:solidFill>
              </a:rPr>
              <a:t>© 2016 Internet2</a:t>
            </a:r>
          </a:p>
        </p:txBody>
      </p:sp>
    </p:spTree>
    <p:extLst>
      <p:ext uri="{BB962C8B-B14F-4D97-AF65-F5344CB8AC3E}">
        <p14:creationId xmlns:p14="http://schemas.microsoft.com/office/powerpoint/2010/main" val="228675659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"/>
            <a:ext cx="8229600" cy="857250"/>
          </a:xfrm>
        </p:spPr>
        <p:txBody>
          <a:bodyPr/>
          <a:lstStyle/>
          <a:p>
            <a:r>
              <a:rPr lang="it-IT" sz="2800" dirty="0">
                <a:latin typeface="Arial" charset="0"/>
                <a:ea typeface="ＭＳ Ｐゴシック" charset="0"/>
                <a:cs typeface="ＭＳ Ｐゴシック" charset="0"/>
              </a:rPr>
              <a:t>LOLA</a:t>
            </a:r>
            <a:r>
              <a:rPr lang="it-IT" sz="24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it-IT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it-IT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457200" y="819158"/>
            <a:ext cx="8839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dirty="0" err="1" smtClean="0">
                <a:solidFill>
                  <a:srgbClr val="000000"/>
                </a:solidFill>
                <a:latin typeface="Verdana" charset="0"/>
              </a:rPr>
              <a:t>Simultaneous</a:t>
            </a:r>
            <a:r>
              <a:rPr lang="it-IT" sz="2400" b="1" dirty="0" smtClean="0">
                <a:solidFill>
                  <a:srgbClr val="000000"/>
                </a:solidFill>
                <a:latin typeface="Verdana" charset="0"/>
              </a:rPr>
              <a:t> performance</a:t>
            </a:r>
            <a:endParaRPr lang="it-IT" sz="2400" b="1" dirty="0">
              <a:solidFill>
                <a:srgbClr val="000000"/>
              </a:solidFill>
              <a:latin typeface="Verdana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b="1" dirty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44035" name="Picture 7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66"/>
            <a:ext cx="3562350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76351"/>
            <a:ext cx="4114800" cy="246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1875740" y="3790950"/>
            <a:ext cx="5439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 err="1"/>
              <a:t>Violinist</a:t>
            </a:r>
            <a:r>
              <a:rPr lang="it-IT" sz="1400" dirty="0"/>
              <a:t> </a:t>
            </a:r>
            <a:r>
              <a:rPr lang="it-IT" sz="1400" dirty="0" err="1"/>
              <a:t>Marjorie</a:t>
            </a:r>
            <a:r>
              <a:rPr lang="it-IT" sz="1400" dirty="0"/>
              <a:t> </a:t>
            </a:r>
            <a:r>
              <a:rPr lang="it-IT" sz="1400" dirty="0" err="1"/>
              <a:t>Bagley</a:t>
            </a:r>
            <a:r>
              <a:rPr lang="it-IT" sz="1400" dirty="0"/>
              <a:t>, </a:t>
            </a:r>
            <a:r>
              <a:rPr lang="it-IT" sz="1400" dirty="0" err="1"/>
              <a:t>University</a:t>
            </a:r>
            <a:r>
              <a:rPr lang="it-IT" sz="1400" dirty="0"/>
              <a:t> of North Carolina. Greensboro </a:t>
            </a:r>
          </a:p>
          <a:p>
            <a:pPr eaLnBrk="1" hangingPunct="1"/>
            <a:r>
              <a:rPr lang="it-IT" sz="1400" dirty="0"/>
              <a:t>        </a:t>
            </a:r>
            <a:r>
              <a:rPr lang="it-IT" sz="1400" dirty="0" err="1"/>
              <a:t>Cellist</a:t>
            </a:r>
            <a:r>
              <a:rPr lang="it-IT" sz="1400" dirty="0"/>
              <a:t> </a:t>
            </a:r>
            <a:r>
              <a:rPr lang="it-IT" sz="1400" dirty="0" err="1"/>
              <a:t>Cheng-Hou</a:t>
            </a:r>
            <a:r>
              <a:rPr lang="it-IT" sz="1400" dirty="0"/>
              <a:t> Lee, </a:t>
            </a:r>
            <a:r>
              <a:rPr lang="it-IT" sz="1400" dirty="0" err="1"/>
              <a:t>Northern</a:t>
            </a:r>
            <a:r>
              <a:rPr lang="it-IT" sz="1400" dirty="0"/>
              <a:t> Illinois </a:t>
            </a:r>
            <a:r>
              <a:rPr lang="it-IT" sz="1400" dirty="0" err="1"/>
              <a:t>University</a:t>
            </a:r>
            <a:r>
              <a:rPr lang="it-IT" sz="1400" dirty="0"/>
              <a:t> (NIU)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17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TmltzB2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3" b="98679" l="0" r="994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" y="4293978"/>
            <a:ext cx="849529" cy="849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2129" y="4532999"/>
            <a:ext cx="1282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www.nws.edu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0221" y="512409"/>
            <a:ext cx="4875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2C7C9F"/>
                </a:solidFill>
              </a:rPr>
              <a:t>Global Audition Training Project</a:t>
            </a:r>
            <a:endParaRPr lang="en-US" sz="2400" b="1" dirty="0">
              <a:solidFill>
                <a:srgbClr val="2C7C9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5798" y="1279099"/>
            <a:ext cx="63786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To examine the subtle cultural and geographical</a:t>
            </a:r>
            <a:br>
              <a:rPr lang="en-US" dirty="0" smtClean="0"/>
            </a:br>
            <a:r>
              <a:rPr lang="en-US" dirty="0" smtClean="0"/>
              <a:t>differences in both orchestral auditions and repertoire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Five Partners: Royal Danish Academy of Music, Shanghai </a:t>
            </a:r>
            <a:br>
              <a:rPr lang="en-US" dirty="0" smtClean="0"/>
            </a:br>
            <a:r>
              <a:rPr lang="en-US" dirty="0" smtClean="0"/>
              <a:t>Conservatory, Cleveland Institute of Music, University of </a:t>
            </a:r>
            <a:br>
              <a:rPr lang="en-US" dirty="0" smtClean="0"/>
            </a:br>
            <a:r>
              <a:rPr lang="en-US" dirty="0" smtClean="0"/>
              <a:t>Music and Performing Arts (Vienna), and NWS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2-3 sessions a year, each of which features a prominent</a:t>
            </a:r>
            <a:br>
              <a:rPr lang="en-US" dirty="0" smtClean="0"/>
            </a:br>
            <a:r>
              <a:rPr lang="en-US" dirty="0" smtClean="0"/>
              <a:t>professional player and student from each site</a:t>
            </a:r>
          </a:p>
        </p:txBody>
      </p:sp>
    </p:spTree>
    <p:extLst>
      <p:ext uri="{BB962C8B-B14F-4D97-AF65-F5344CB8AC3E}">
        <p14:creationId xmlns:p14="http://schemas.microsoft.com/office/powerpoint/2010/main" val="1138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7391400" cy="285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br>
              <a:rPr lang="en-US" sz="26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6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3581400" y="2375299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>
              <a:latin typeface="Helvetica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67544" y="987574"/>
            <a:ext cx="86106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8">
              <a:buFont typeface="Arial" charset="0"/>
              <a:buChar char="•"/>
              <a:defRPr/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USC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Shoah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Foundation Institute For Visual History and Education – 180 terabyte multimedia archive of Holocaust testimonies</a:t>
            </a:r>
          </a:p>
          <a:p>
            <a:pPr lvl="8">
              <a:buFont typeface="Arial" charset="0"/>
              <a:buChar char="•"/>
              <a:defRPr/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EVIA --  Ethnomusicology repository; 300 plus hours of digital video and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metatdata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 lvl="8">
              <a:buFont typeface="Arial" charset="0"/>
              <a:buChar char="•"/>
              <a:defRPr/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C-SPAN Video Library and Archive -- </a:t>
            </a:r>
            <a:r>
              <a:rPr lang="en-US" dirty="0">
                <a:ea typeface="ＭＳ Ｐゴシック" charset="-128"/>
                <a:cs typeface="ＭＳ Ｐゴシック" charset="-128"/>
              </a:rPr>
              <a:t>80,000 hours of programming</a:t>
            </a:r>
          </a:p>
          <a:p>
            <a:pPr lvl="8">
              <a:buFont typeface="Arial" charset="0"/>
              <a:buChar char="•"/>
              <a:defRPr/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Research Channel -- </a:t>
            </a:r>
            <a:r>
              <a:rPr lang="en-US" dirty="0">
                <a:solidFill>
                  <a:srgbClr val="0D2239"/>
                </a:solidFill>
                <a:ea typeface="ＭＳ Ｐゴシック" charset="-128"/>
                <a:cs typeface="ＭＳ Ｐゴシック" charset="-128"/>
              </a:rPr>
              <a:t>2800+ programs available on-</a:t>
            </a:r>
            <a:r>
              <a:rPr lang="en-US" dirty="0" smtClean="0">
                <a:solidFill>
                  <a:srgbClr val="0D2239"/>
                </a:solidFill>
                <a:ea typeface="ＭＳ Ｐゴシック" charset="-128"/>
                <a:cs typeface="ＭＳ Ｐゴシック" charset="-128"/>
              </a:rPr>
              <a:t>demand</a:t>
            </a:r>
          </a:p>
          <a:p>
            <a:pPr lvl="8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D2239"/>
                </a:solidFill>
                <a:ea typeface="ＭＳ Ｐゴシック" charset="-128"/>
                <a:cs typeface="ＭＳ Ｐゴシック" charset="-128"/>
              </a:rPr>
              <a:t>MUSAIC – New World Symphony</a:t>
            </a:r>
            <a:endParaRPr lang="en-US" dirty="0">
              <a:solidFill>
                <a:srgbClr val="0D2239"/>
              </a:solidFill>
              <a:ea typeface="ＭＳ Ｐゴシック" charset="-128"/>
              <a:cs typeface="ＭＳ Ｐゴシック" charset="-128"/>
            </a:endParaRPr>
          </a:p>
          <a:p>
            <a:pPr>
              <a:buFont typeface="Arial" charset="0"/>
              <a:buChar char="•"/>
              <a:defRPr/>
            </a:pP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>
              <a:buFont typeface="Arial" charset="0"/>
              <a:buChar char="•"/>
              <a:defRPr/>
            </a:pP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image-portrait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590"/>
            <a:ext cx="3810000" cy="3257550"/>
          </a:xfrm>
          <a:prstGeom prst="rect">
            <a:avLst/>
          </a:prstGeom>
          <a:effectLst>
            <a:glow rad="25400">
              <a:schemeClr val="accent2">
                <a:alpha val="75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83570" y="267494"/>
            <a:ext cx="2396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Collections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212240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94320"/>
            <a:ext cx="8458200" cy="857250"/>
          </a:xfrm>
        </p:spPr>
        <p:txBody>
          <a:bodyPr/>
          <a:lstStyle/>
          <a:p>
            <a:r>
              <a:rPr lang="en-US" sz="2800" dirty="0"/>
              <a:t>Network Performing Arts Production Workshop </a:t>
            </a:r>
            <a:r>
              <a:rPr lang="en-US" sz="2800" dirty="0" smtClean="0"/>
              <a:t> 			A long history!!</a:t>
            </a:r>
            <a:endParaRPr lang="it-IT" sz="2800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3976" y="1094978"/>
            <a:ext cx="8564488" cy="26289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2004:  </a:t>
            </a:r>
            <a:r>
              <a:rPr lang="en-US" sz="1600" dirty="0" smtClean="0"/>
              <a:t>Internet2 and New </a:t>
            </a:r>
            <a:r>
              <a:rPr lang="en-US" sz="1600" dirty="0"/>
              <a:t>World Symphony and </a:t>
            </a:r>
            <a:r>
              <a:rPr lang="en-US" sz="1600" dirty="0" smtClean="0"/>
              <a:t>host </a:t>
            </a:r>
            <a:r>
              <a:rPr lang="en-US" sz="1600" dirty="0"/>
              <a:t>first annual Performance </a:t>
            </a:r>
            <a:r>
              <a:rPr lang="en-US" sz="1600" dirty="0" smtClean="0"/>
              <a:t>Arts Production </a:t>
            </a:r>
            <a:r>
              <a:rPr lang="en-US" sz="1600" dirty="0"/>
              <a:t>workshop</a:t>
            </a:r>
            <a:endParaRPr lang="en-US" sz="1600" i="1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2005:  GARR </a:t>
            </a:r>
            <a:r>
              <a:rPr lang="en-US" sz="1600" dirty="0"/>
              <a:t>and New World Symphony host demonstration at GARR annual user conference</a:t>
            </a:r>
            <a:endParaRPr lang="en-US" sz="1600" i="1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2006:  Ann </a:t>
            </a:r>
            <a:r>
              <a:rPr lang="en-US" sz="1600" dirty="0"/>
              <a:t>Doyle presents at TERENA, and discussions begin about </a:t>
            </a:r>
            <a:r>
              <a:rPr lang="en-US" sz="1600" dirty="0" smtClean="0"/>
              <a:t>TERENA hosting </a:t>
            </a:r>
            <a:r>
              <a:rPr lang="en-US" sz="1600" dirty="0"/>
              <a:t>in Europe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2009:  First </a:t>
            </a:r>
            <a:r>
              <a:rPr lang="en-US" sz="1600" dirty="0"/>
              <a:t>European Performing Arts Production Workshop in Trieste, with </a:t>
            </a:r>
            <a:r>
              <a:rPr lang="en-US" sz="1600" dirty="0" smtClean="0"/>
              <a:t>GARR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2010: 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European workshop: </a:t>
            </a:r>
            <a:r>
              <a:rPr lang="en-US" sz="1600" dirty="0"/>
              <a:t>IRCAM/</a:t>
            </a:r>
            <a:r>
              <a:rPr lang="en-US" sz="1600" dirty="0" smtClean="0"/>
              <a:t>COMEDIA </a:t>
            </a:r>
            <a:r>
              <a:rPr lang="en-US" sz="1600" dirty="0"/>
              <a:t>with </a:t>
            </a:r>
            <a:r>
              <a:rPr lang="en-US" sz="1600" dirty="0" smtClean="0"/>
              <a:t>RENATER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2011: 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European workshop: Gran </a:t>
            </a:r>
            <a:r>
              <a:rPr lang="en-US" sz="1600" dirty="0" err="1" smtClean="0"/>
              <a:t>Teatre</a:t>
            </a:r>
            <a:r>
              <a:rPr lang="en-US" sz="1600" dirty="0" smtClean="0"/>
              <a:t> del </a:t>
            </a:r>
            <a:r>
              <a:rPr lang="en-US" sz="1600" dirty="0" err="1" smtClean="0"/>
              <a:t>Liceu</a:t>
            </a:r>
            <a:r>
              <a:rPr lang="en-US" sz="1600" dirty="0" smtClean="0"/>
              <a:t>, Barcelona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2012:   New World Symphony, Miami Beach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2013:  University of Music and Performing Arts, Vienna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2014:  New World Symphony, Miami Beach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2015:  GÉANT Association, </a:t>
            </a:r>
            <a:r>
              <a:rPr lang="en-US" sz="1600" dirty="0" err="1" smtClean="0">
                <a:solidFill>
                  <a:schemeClr val="tx1"/>
                </a:solidFill>
              </a:rPr>
              <a:t>Jisc</a:t>
            </a:r>
            <a:r>
              <a:rPr lang="en-US" sz="1600" dirty="0" smtClean="0">
                <a:solidFill>
                  <a:schemeClr val="tx1"/>
                </a:solidFill>
              </a:rPr>
              <a:t>, Royal College of Music, Internet2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2016:   New World Symphony, Miami Beach</a:t>
            </a:r>
          </a:p>
        </p:txBody>
      </p:sp>
    </p:spTree>
    <p:extLst>
      <p:ext uri="{BB962C8B-B14F-4D97-AF65-F5344CB8AC3E}">
        <p14:creationId xmlns:p14="http://schemas.microsoft.com/office/powerpoint/2010/main" val="26942186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684584" y="1383618"/>
            <a:ext cx="10692680" cy="105846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And here we are!!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Royal </a:t>
            </a:r>
            <a:r>
              <a:rPr lang="en-US" sz="2800" dirty="0">
                <a:solidFill>
                  <a:schemeClr val="tx1"/>
                </a:solidFill>
              </a:rPr>
              <a:t>Danish Academy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of </a:t>
            </a:r>
            <a:r>
              <a:rPr lang="en-US" sz="2800" dirty="0" smtClean="0">
                <a:solidFill>
                  <a:schemeClr val="tx1"/>
                </a:solidFill>
              </a:rPr>
              <a:t>Music</a:t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48200" y="2356247"/>
            <a:ext cx="4495800" cy="361950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3102429" y="27078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21953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14400" y="-20538"/>
            <a:ext cx="8229600" cy="857250"/>
          </a:xfrm>
        </p:spPr>
        <p:txBody>
          <a:bodyPr lIns="91440"/>
          <a:lstStyle/>
          <a:p>
            <a:r>
              <a:rPr lang="en-US" sz="2800" dirty="0" smtClean="0"/>
              <a:t>Internet2’s Current Services and Programs</a:t>
            </a:r>
            <a:endParaRPr lang="en-US" sz="2800" i="1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843558"/>
            <a:ext cx="7543800" cy="3143250"/>
          </a:xfrm>
        </p:spPr>
        <p:txBody>
          <a:bodyPr/>
          <a:lstStyle/>
          <a:p>
            <a:r>
              <a:rPr lang="en-US" sz="2000" dirty="0" smtClean="0"/>
              <a:t>Membership</a:t>
            </a:r>
          </a:p>
          <a:p>
            <a:pPr lvl="1"/>
            <a:r>
              <a:rPr lang="en-US" sz="1600" dirty="0" smtClean="0"/>
              <a:t>Community convening, engagement, meetings</a:t>
            </a:r>
          </a:p>
          <a:p>
            <a:pPr lvl="1"/>
            <a:r>
              <a:rPr lang="en-US" sz="1600" dirty="0" smtClean="0"/>
              <a:t>Collaborative Innovation Community Workgroups</a:t>
            </a:r>
          </a:p>
          <a:p>
            <a:r>
              <a:rPr lang="en-US" sz="2000" dirty="0" smtClean="0"/>
              <a:t>Network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100 G channels; 8.8 </a:t>
            </a:r>
            <a:r>
              <a:rPr lang="en-US" sz="1600" dirty="0" err="1"/>
              <a:t>Tbps</a:t>
            </a:r>
            <a:r>
              <a:rPr lang="en-US" sz="1600" dirty="0"/>
              <a:t> total </a:t>
            </a:r>
            <a:r>
              <a:rPr lang="en-US" sz="1600" dirty="0" smtClean="0"/>
              <a:t>capacity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Global peering and services</a:t>
            </a:r>
            <a:endParaRPr lang="en-US" sz="1600" dirty="0"/>
          </a:p>
          <a:p>
            <a:r>
              <a:rPr lang="en-US" sz="2000" dirty="0" smtClean="0"/>
              <a:t>Identity </a:t>
            </a:r>
            <a:r>
              <a:rPr lang="en-US" sz="2000" dirty="0"/>
              <a:t>and Access </a:t>
            </a:r>
            <a:r>
              <a:rPr lang="en-US" sz="2000" dirty="0" smtClean="0"/>
              <a:t>Management:</a:t>
            </a:r>
          </a:p>
          <a:p>
            <a:pPr lvl="1"/>
            <a:r>
              <a:rPr lang="en-US" sz="1600" dirty="0" err="1" smtClean="0"/>
              <a:t>InCommon</a:t>
            </a:r>
            <a:endParaRPr lang="en-US" sz="1600" dirty="0" smtClean="0"/>
          </a:p>
          <a:p>
            <a:pPr lvl="1"/>
            <a:r>
              <a:rPr lang="en-US" sz="1600" dirty="0" smtClean="0"/>
              <a:t>TIER</a:t>
            </a:r>
          </a:p>
          <a:p>
            <a:r>
              <a:rPr lang="en-US" sz="2000" dirty="0" smtClean="0"/>
              <a:t>NET+</a:t>
            </a:r>
          </a:p>
          <a:p>
            <a:pPr lvl="1"/>
            <a:r>
              <a:rPr lang="en-US" sz="1600" dirty="0" smtClean="0"/>
              <a:t>Contracts</a:t>
            </a:r>
          </a:p>
          <a:p>
            <a:pPr lvl="1"/>
            <a:r>
              <a:rPr lang="en-US" sz="1600" dirty="0" smtClean="0"/>
              <a:t>Pricing</a:t>
            </a:r>
          </a:p>
          <a:p>
            <a:endParaRPr lang="en-US" sz="20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9552" y="771550"/>
            <a:ext cx="5195330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2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ember numbers May 2016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0" y="1085850"/>
            <a:ext cx="4586288" cy="33718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512" cy="5524078"/>
          </a:xfrm>
          <a:prstGeom prst="rect">
            <a:avLst/>
          </a:prstGeom>
        </p:spPr>
      </p:pic>
      <p:pic>
        <p:nvPicPr>
          <p:cNvPr id="9" name="Picture 8" descr="Member numbers May 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55526"/>
            <a:ext cx="201622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025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21899" y="123482"/>
            <a:ext cx="670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Internet2 Network Infrastructure Topology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987576"/>
            <a:ext cx="990600" cy="3340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3478"/>
            <a:ext cx="70567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55576" y="123478"/>
            <a:ext cx="8229600" cy="857250"/>
          </a:xfrm>
        </p:spPr>
        <p:txBody>
          <a:bodyPr/>
          <a:lstStyle/>
          <a:p>
            <a:r>
              <a:rPr lang="en-US" b="1" dirty="0" smtClean="0"/>
              <a:t>International reach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9713"/>
            <a:ext cx="9144000" cy="37903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72468" y="2171700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53468" y="2203447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51858" y="2317747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84116" y="2540001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369731" y="2457450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24200" y="2000250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343150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2531552"/>
            <a:ext cx="21336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100" b="1" dirty="0">
                <a:solidFill>
                  <a:schemeClr val="bg1"/>
                </a:solidFill>
              </a:rPr>
              <a:t>US-based Exchange Points</a:t>
            </a:r>
          </a:p>
          <a:p>
            <a:pPr marL="228600" indent="-228600">
              <a:spcBef>
                <a:spcPts val="600"/>
              </a:spcBef>
            </a:pPr>
            <a:r>
              <a:rPr lang="en-US" sz="1050" dirty="0">
                <a:solidFill>
                  <a:schemeClr val="bg1"/>
                </a:solidFill>
              </a:rPr>
              <a:t>StarLight, Chicago IL</a:t>
            </a:r>
          </a:p>
          <a:p>
            <a:pPr marL="228600" indent="-228600"/>
            <a:r>
              <a:rPr lang="en-US" sz="1050" dirty="0">
                <a:solidFill>
                  <a:schemeClr val="bg1"/>
                </a:solidFill>
              </a:rPr>
              <a:t>MAN LAN, New York NY</a:t>
            </a:r>
          </a:p>
          <a:p>
            <a:pPr marL="228600" indent="-228600"/>
            <a:r>
              <a:rPr lang="en-US" sz="1050" dirty="0">
                <a:solidFill>
                  <a:schemeClr val="bg1"/>
                </a:solidFill>
              </a:rPr>
              <a:t>NGIX-East, College Park MD</a:t>
            </a:r>
          </a:p>
          <a:p>
            <a:pPr marL="228600" indent="-228600"/>
            <a:r>
              <a:rPr lang="en-US" sz="1050" dirty="0">
                <a:solidFill>
                  <a:schemeClr val="bg1"/>
                </a:solidFill>
              </a:rPr>
              <a:t>AtlanticWave (distributed)</a:t>
            </a:r>
          </a:p>
          <a:p>
            <a:pPr marL="228600" indent="-228600"/>
            <a:r>
              <a:rPr lang="en-US" sz="1050" dirty="0">
                <a:solidFill>
                  <a:schemeClr val="bg1"/>
                </a:solidFill>
              </a:rPr>
              <a:t>AMPATH, Miami FL</a:t>
            </a:r>
          </a:p>
          <a:p>
            <a:pPr marL="228600" indent="-228600"/>
            <a:r>
              <a:rPr lang="en-US" sz="1050" dirty="0">
                <a:solidFill>
                  <a:schemeClr val="bg1"/>
                </a:solidFill>
              </a:rPr>
              <a:t>PacificWave-S, Los Angeles CA</a:t>
            </a:r>
          </a:p>
          <a:p>
            <a:pPr marL="228600" indent="-228600"/>
            <a:r>
              <a:rPr lang="en-US" sz="1050" dirty="0">
                <a:solidFill>
                  <a:schemeClr val="bg1"/>
                </a:solidFill>
              </a:rPr>
              <a:t>PacificWave-Bay, Sunnyvale CA, Palo Alto CA</a:t>
            </a:r>
          </a:p>
          <a:p>
            <a:pPr marL="228600" indent="-228600"/>
            <a:r>
              <a:rPr lang="en-US" sz="1050" dirty="0">
                <a:solidFill>
                  <a:schemeClr val="bg1"/>
                </a:solidFill>
              </a:rPr>
              <a:t>PacificWave-N, Seattle WA</a:t>
            </a:r>
          </a:p>
        </p:txBody>
      </p:sp>
      <p:sp>
        <p:nvSpPr>
          <p:cNvPr id="14" name="Oval 13"/>
          <p:cNvSpPr/>
          <p:nvPr/>
        </p:nvSpPr>
        <p:spPr>
          <a:xfrm>
            <a:off x="3200400" y="2324102"/>
            <a:ext cx="152400" cy="114300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686800" y="4857750"/>
            <a:ext cx="533400" cy="3429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defRPr/>
            </a:pPr>
            <a:fld id="{68CA763A-AE50-594A-A1DB-8FF59B0C5F36}" type="slidenum">
              <a:rPr lang="en-US" sz="1200" smtClean="0"/>
              <a:pPr>
                <a:defRPr/>
              </a:pPr>
              <a:t>4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6119"/>
            <a:ext cx="3960440" cy="98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1505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14400" y="411510"/>
            <a:ext cx="8229600" cy="857250"/>
          </a:xfrm>
        </p:spPr>
        <p:txBody>
          <a:bodyPr lIns="91440"/>
          <a:lstStyle/>
          <a:p>
            <a:r>
              <a:rPr lang="en-US" dirty="0" smtClean="0"/>
              <a:t>Arts and Humanities Partnerships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23661" b="23661"/>
          <a:stretch>
            <a:fillRect/>
          </a:stretch>
        </p:blipFill>
        <p:spPr>
          <a:xfrm>
            <a:off x="1403648" y="1563638"/>
            <a:ext cx="6350000" cy="2676525"/>
          </a:xfrm>
        </p:spPr>
      </p:pic>
      <p:sp>
        <p:nvSpPr>
          <p:cNvPr id="5" name="Rectangle 4"/>
          <p:cNvSpPr/>
          <p:nvPr/>
        </p:nvSpPr>
        <p:spPr>
          <a:xfrm>
            <a:off x="18" y="1563638"/>
            <a:ext cx="1403637" cy="2676042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 rIns="91440" bIns="91440" rtlCol="0" anchor="t" anchorCtr="0"/>
          <a:lstStyle/>
          <a:p>
            <a:endParaRPr lang="en-US" sz="1400" i="1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40352" y="1563638"/>
            <a:ext cx="1403652" cy="2676042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82880" tIns="91440" rIns="91440" bIns="91440" rtlCol="0" anchor="t" anchorCtr="0"/>
          <a:lstStyle/>
          <a:p>
            <a:endParaRPr lang="en-US" sz="1400" i="1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674233" y="3521710"/>
            <a:ext cx="7855855" cy="493776"/>
          </a:xfrm>
          <a:prstGeom prst="rect">
            <a:avLst/>
          </a:prstGeom>
        </p:spPr>
        <p:txBody>
          <a:bodyPr vert="horz" lIns="91440" bIns="73152" anchor="b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 i="0" kern="1200" spc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2400" b="0" dirty="0" smtClean="0"/>
              <a:t> </a:t>
            </a:r>
            <a:endParaRPr lang="en-US" sz="2400" b="0" i="1" dirty="0"/>
          </a:p>
        </p:txBody>
      </p:sp>
    </p:spTree>
    <p:extLst>
      <p:ext uri="{BB962C8B-B14F-4D97-AF65-F5344CB8AC3E}">
        <p14:creationId xmlns:p14="http://schemas.microsoft.com/office/powerpoint/2010/main" val="6870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1450"/>
            <a:ext cx="7772400" cy="857250"/>
          </a:xfrm>
        </p:spPr>
        <p:txBody>
          <a:bodyPr/>
          <a:lstStyle/>
          <a:p>
            <a:r>
              <a:rPr lang="it-IT" dirty="0" smtClean="0"/>
              <a:t>		</a:t>
            </a:r>
            <a:r>
              <a:rPr lang="it-IT" dirty="0" err="1" smtClean="0"/>
              <a:t>Key</a:t>
            </a:r>
            <a:r>
              <a:rPr lang="it-IT" dirty="0" smtClean="0"/>
              <a:t> U.S. </a:t>
            </a:r>
            <a:r>
              <a:rPr lang="it-IT" dirty="0" err="1" smtClean="0"/>
              <a:t>participants</a:t>
            </a:r>
            <a:endParaRPr lang="it-IT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89552"/>
            <a:ext cx="7772400" cy="3086100"/>
          </a:xfrm>
        </p:spPr>
        <p:txBody>
          <a:bodyPr/>
          <a:lstStyle/>
          <a:p>
            <a:pPr marL="0" indent="0">
              <a:buNone/>
            </a:pPr>
            <a:endParaRPr lang="it-IT" sz="2800" dirty="0"/>
          </a:p>
          <a:p>
            <a:pPr lvl="1" eaLnBrk="1" hangingPunct="1"/>
            <a:r>
              <a:rPr lang="en-US" sz="2000" dirty="0"/>
              <a:t>U.S. University Members – Departments of Music, Dance, Art, English, History, etc. </a:t>
            </a:r>
            <a:endParaRPr lang="en-US" sz="2000" dirty="0" smtClean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Affiliate Members –</a:t>
            </a:r>
            <a:r>
              <a:rPr lang="en-US" sz="2000" dirty="0" err="1"/>
              <a:t>Berklee</a:t>
            </a:r>
            <a:r>
              <a:rPr lang="en-US" sz="2000" dirty="0"/>
              <a:t> College of Music, Cleveland Institute of Music, Library of Congress, Manhattan School of Music, New World </a:t>
            </a:r>
            <a:r>
              <a:rPr lang="en-US" sz="2000" dirty="0" err="1"/>
              <a:t>Symphony</a:t>
            </a:r>
            <a:r>
              <a:rPr lang="en-US" sz="2000" dirty="0" err="1" smtClean="0"/>
              <a:t>,The</a:t>
            </a:r>
            <a:r>
              <a:rPr lang="en-US" sz="2000" dirty="0"/>
              <a:t> </a:t>
            </a:r>
            <a:r>
              <a:rPr lang="en-US" sz="2000" dirty="0" smtClean="0"/>
              <a:t>Smithsonian, and others.</a:t>
            </a:r>
          </a:p>
          <a:p>
            <a:pPr marL="457200" lvl="1" indent="0" eaLnBrk="1" hangingPunct="1">
              <a:buNone/>
            </a:pPr>
            <a:endParaRPr lang="en-US" sz="2000" dirty="0"/>
          </a:p>
          <a:p>
            <a:pPr lvl="1" eaLnBrk="1" hangingPunct="1"/>
            <a:r>
              <a:rPr lang="en-US" sz="2000" dirty="0" smtClean="0"/>
              <a:t>USC </a:t>
            </a:r>
            <a:r>
              <a:rPr lang="en-US" sz="2000" dirty="0" err="1" smtClean="0"/>
              <a:t>Shoah</a:t>
            </a:r>
            <a:r>
              <a:rPr lang="en-US" sz="2000" dirty="0" smtClean="0"/>
              <a:t> </a:t>
            </a:r>
            <a:r>
              <a:rPr lang="en-US" sz="2000" dirty="0" err="1" smtClean="0"/>
              <a:t>Fondation</a:t>
            </a:r>
            <a:r>
              <a:rPr lang="en-US" sz="2000" dirty="0" smtClean="0"/>
              <a:t> Institute, EVIA Ethnomusicology repository, C-SPAN and Research Channel video archives, 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237920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8305800" cy="74295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Master Classes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228616" y="672711"/>
            <a:ext cx="4849813" cy="2737247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sz="2600" dirty="0">
                <a:latin typeface="Helvetica" charset="0"/>
                <a:ea typeface="ＭＳ Ｐゴシック" charset="0"/>
                <a:cs typeface="ＭＳ Ｐゴシック" charset="0"/>
              </a:rPr>
              <a:t>Active involvement…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sz="26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Cleveland Institute of Music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Eastman School of Music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Indiana University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Manhattan School of Music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New World </a:t>
            </a:r>
            <a:r>
              <a:rPr lang="en-US" sz="1900" dirty="0" smtClean="0">
                <a:latin typeface="Helvetica" charset="0"/>
                <a:ea typeface="ＭＳ Ｐゴシック" charset="0"/>
              </a:rPr>
              <a:t>Symphony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900" dirty="0" smtClean="0">
                <a:latin typeface="Helvetica" charset="0"/>
                <a:ea typeface="ＭＳ Ｐゴシック" charset="0"/>
              </a:rPr>
              <a:t>Northern Illinois University</a:t>
            </a:r>
            <a:endParaRPr lang="en-US" sz="1900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Philadelphia Orchestra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University of Michigan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University of Southern California</a:t>
            </a:r>
          </a:p>
          <a:p>
            <a:pPr lvl="1" eaLnBrk="1" hangingPunct="1">
              <a:lnSpc>
                <a:spcPct val="70000"/>
              </a:lnSpc>
            </a:pPr>
            <a:endParaRPr lang="en-US" sz="1900" dirty="0">
              <a:latin typeface="Helvetica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900" dirty="0">
                <a:latin typeface="Helvetica" charset="0"/>
                <a:ea typeface="ＭＳ Ｐゴシック" charset="0"/>
              </a:rPr>
              <a:t>And many others……</a:t>
            </a:r>
          </a:p>
        </p:txBody>
      </p:sp>
      <p:pic>
        <p:nvPicPr>
          <p:cNvPr id="39940" name="Picture 4" descr="MTTphoto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14" y="361958"/>
            <a:ext cx="3195637" cy="179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PinkusWuJi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3" y="2495558"/>
            <a:ext cx="3195637" cy="180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800600" y="2190750"/>
            <a:ext cx="15711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>
                <a:latin typeface="Helvetica" charset="0"/>
              </a:rPr>
              <a:t>Michael </a:t>
            </a:r>
            <a:r>
              <a:rPr lang="en-US" sz="1200" dirty="0" err="1">
                <a:latin typeface="Helvetica" charset="0"/>
              </a:rPr>
              <a:t>Tilson</a:t>
            </a:r>
            <a:r>
              <a:rPr lang="en-US" sz="1200" dirty="0">
                <a:latin typeface="Helvetica" charset="0"/>
              </a:rPr>
              <a:t> Thomas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5194062" y="4292084"/>
            <a:ext cx="12829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eaLnBrk="0" hangingPunct="0"/>
            <a:r>
              <a:rPr lang="en-US" sz="1200" dirty="0" err="1">
                <a:latin typeface="Helvetica" charset="0"/>
              </a:rPr>
              <a:t>Pinchas</a:t>
            </a:r>
            <a:r>
              <a:rPr lang="en-US" sz="1200" dirty="0">
                <a:latin typeface="Helvetica" charset="0"/>
              </a:rPr>
              <a:t> Zukerman</a:t>
            </a:r>
          </a:p>
        </p:txBody>
      </p:sp>
    </p:spTree>
    <p:extLst>
      <p:ext uri="{BB962C8B-B14F-4D97-AF65-F5344CB8AC3E}">
        <p14:creationId xmlns:p14="http://schemas.microsoft.com/office/powerpoint/2010/main" val="34600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TmltzB2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3" b="98679" l="0" r="994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" y="4293982"/>
            <a:ext cx="849529" cy="849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8652" y="3478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New World Symphony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www.nws.edu</a:t>
            </a:r>
            <a:endParaRPr lang="en-US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5" y="33468"/>
            <a:ext cx="473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Multisite Performance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modelloTERENA2010">
  <a:themeElements>
    <a:clrScheme name="modelloTERENA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loTERENA2010">
      <a:majorFont>
        <a:latin typeface="Arial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modelloTERENA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TERENA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TERENA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TERENA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TERENA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TERENA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TERENA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TERENA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TERENA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TERENA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TERENA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TERENA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ternet2 Presentation Template">
  <a:themeElements>
    <a:clrScheme name="Internet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457200" tIns="45720" rIns="91440" bIns="73152" numCol="1" anchor="b" anchorCtr="0" compatLnSpc="1">
        <a:prstTxWarp prst="textNoShape">
          <a:avLst/>
        </a:prstTxWarp>
      </a:bodyPr>
      <a:lstStyle>
        <a:defPPr>
          <a:defRPr/>
        </a:defPPr>
      </a:lstStyle>
    </a:txDef>
  </a:objectDefaults>
  <a:extraClrSchemeLst/>
</a:theme>
</file>

<file path=ppt/theme/theme3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modelloTERENA2010</Template>
  <TotalTime>31531</TotalTime>
  <Words>622</Words>
  <Application>Microsoft Macintosh PowerPoint</Application>
  <PresentationFormat>On-screen Show (16:9)</PresentationFormat>
  <Paragraphs>107</Paragraphs>
  <Slides>14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modelloTERENA2010</vt:lpstr>
      <vt:lpstr>1_Internet2 Presentation Template</vt:lpstr>
      <vt:lpstr>Breeze</vt:lpstr>
      <vt:lpstr>Internet2 Introduction &amp; Cultural Initiatives   </vt:lpstr>
      <vt:lpstr>Internet2’s Current Services and Programs</vt:lpstr>
      <vt:lpstr>PowerPoint Presentation</vt:lpstr>
      <vt:lpstr>PowerPoint Presentation</vt:lpstr>
      <vt:lpstr>International reach</vt:lpstr>
      <vt:lpstr>Arts and Humanities Partnerships</vt:lpstr>
      <vt:lpstr>  Key U.S. participants</vt:lpstr>
      <vt:lpstr>Master Classes</vt:lpstr>
      <vt:lpstr>PowerPoint Presentation</vt:lpstr>
      <vt:lpstr>LOLA </vt:lpstr>
      <vt:lpstr>PowerPoint Presentation</vt:lpstr>
      <vt:lpstr>      </vt:lpstr>
      <vt:lpstr>Network Performing Arts Production Workshop     A long history!!</vt:lpstr>
      <vt:lpstr>   And here we are!!  Royal Danish Academy  of Music </vt:lpstr>
    </vt:vector>
  </TitlesOfParts>
  <Company>GARR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Carlo Volpe</dc:creator>
  <cp:lastModifiedBy>Ann Doyle</cp:lastModifiedBy>
  <cp:revision>260</cp:revision>
  <cp:lastPrinted>2016-04-08T18:13:24Z</cp:lastPrinted>
  <dcterms:created xsi:type="dcterms:W3CDTF">2010-05-30T09:22:58Z</dcterms:created>
  <dcterms:modified xsi:type="dcterms:W3CDTF">2017-04-05T20:01:26Z</dcterms:modified>
</cp:coreProperties>
</file>