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49" r:id="rId1"/>
  </p:sldMasterIdLst>
  <p:notesMasterIdLst>
    <p:notesMasterId r:id="rId29"/>
  </p:notesMasterIdLst>
  <p:handoutMasterIdLst>
    <p:handoutMasterId r:id="rId30"/>
  </p:handoutMasterIdLst>
  <p:sldIdLst>
    <p:sldId id="359" r:id="rId2"/>
    <p:sldId id="532" r:id="rId3"/>
    <p:sldId id="656" r:id="rId4"/>
    <p:sldId id="657" r:id="rId5"/>
    <p:sldId id="658" r:id="rId6"/>
    <p:sldId id="659" r:id="rId7"/>
    <p:sldId id="612" r:id="rId8"/>
    <p:sldId id="591" r:id="rId9"/>
    <p:sldId id="660" r:id="rId10"/>
    <p:sldId id="625" r:id="rId11"/>
    <p:sldId id="554" r:id="rId12"/>
    <p:sldId id="671" r:id="rId13"/>
    <p:sldId id="670" r:id="rId14"/>
    <p:sldId id="637" r:id="rId15"/>
    <p:sldId id="653" r:id="rId16"/>
    <p:sldId id="654" r:id="rId17"/>
    <p:sldId id="655" r:id="rId18"/>
    <p:sldId id="662" r:id="rId19"/>
    <p:sldId id="661" r:id="rId20"/>
    <p:sldId id="557" r:id="rId21"/>
    <p:sldId id="664" r:id="rId22"/>
    <p:sldId id="665" r:id="rId23"/>
    <p:sldId id="666" r:id="rId24"/>
    <p:sldId id="667" r:id="rId25"/>
    <p:sldId id="668" r:id="rId26"/>
    <p:sldId id="663" r:id="rId27"/>
    <p:sldId id="669" r:id="rId28"/>
  </p:sldIdLst>
  <p:sldSz cx="9144000" cy="6858000" type="screen4x3"/>
  <p:notesSz cx="6858000" cy="9144000"/>
  <p:defaultTextStyle>
    <a:defPPr>
      <a:defRPr lang="it-IT"/>
    </a:defPPr>
    <a:lvl1pPr algn="l" rtl="0" fontAlgn="base">
      <a:spcBef>
        <a:spcPct val="0"/>
      </a:spcBef>
      <a:spcAft>
        <a:spcPct val="0"/>
      </a:spcAft>
      <a:defRPr kern="1200">
        <a:solidFill>
          <a:schemeClr val="tx1"/>
        </a:solidFill>
        <a:latin typeface="Tahoma" pitchFamily="1" charset="0"/>
        <a:ea typeface="+mn-ea"/>
        <a:cs typeface="+mn-cs"/>
      </a:defRPr>
    </a:lvl1pPr>
    <a:lvl2pPr marL="457200" algn="l" rtl="0" fontAlgn="base">
      <a:spcBef>
        <a:spcPct val="0"/>
      </a:spcBef>
      <a:spcAft>
        <a:spcPct val="0"/>
      </a:spcAft>
      <a:defRPr kern="1200">
        <a:solidFill>
          <a:schemeClr val="tx1"/>
        </a:solidFill>
        <a:latin typeface="Tahoma" pitchFamily="1" charset="0"/>
        <a:ea typeface="+mn-ea"/>
        <a:cs typeface="+mn-cs"/>
      </a:defRPr>
    </a:lvl2pPr>
    <a:lvl3pPr marL="914400" algn="l" rtl="0" fontAlgn="base">
      <a:spcBef>
        <a:spcPct val="0"/>
      </a:spcBef>
      <a:spcAft>
        <a:spcPct val="0"/>
      </a:spcAft>
      <a:defRPr kern="1200">
        <a:solidFill>
          <a:schemeClr val="tx1"/>
        </a:solidFill>
        <a:latin typeface="Tahoma" pitchFamily="1" charset="0"/>
        <a:ea typeface="+mn-ea"/>
        <a:cs typeface="+mn-cs"/>
      </a:defRPr>
    </a:lvl3pPr>
    <a:lvl4pPr marL="1371600" algn="l" rtl="0" fontAlgn="base">
      <a:spcBef>
        <a:spcPct val="0"/>
      </a:spcBef>
      <a:spcAft>
        <a:spcPct val="0"/>
      </a:spcAft>
      <a:defRPr kern="1200">
        <a:solidFill>
          <a:schemeClr val="tx1"/>
        </a:solidFill>
        <a:latin typeface="Tahoma" pitchFamily="1" charset="0"/>
        <a:ea typeface="+mn-ea"/>
        <a:cs typeface="+mn-cs"/>
      </a:defRPr>
    </a:lvl4pPr>
    <a:lvl5pPr marL="1828800" algn="l" rtl="0" fontAlgn="base">
      <a:spcBef>
        <a:spcPct val="0"/>
      </a:spcBef>
      <a:spcAft>
        <a:spcPct val="0"/>
      </a:spcAft>
      <a:defRPr kern="1200">
        <a:solidFill>
          <a:schemeClr val="tx1"/>
        </a:solidFill>
        <a:latin typeface="Tahoma" pitchFamily="1" charset="0"/>
        <a:ea typeface="+mn-ea"/>
        <a:cs typeface="+mn-cs"/>
      </a:defRPr>
    </a:lvl5pPr>
    <a:lvl6pPr marL="2286000" algn="l" defTabSz="457200" rtl="0" eaLnBrk="1" latinLnBrk="0" hangingPunct="1">
      <a:defRPr kern="1200">
        <a:solidFill>
          <a:schemeClr val="tx1"/>
        </a:solidFill>
        <a:latin typeface="Tahoma" pitchFamily="1" charset="0"/>
        <a:ea typeface="+mn-ea"/>
        <a:cs typeface="+mn-cs"/>
      </a:defRPr>
    </a:lvl6pPr>
    <a:lvl7pPr marL="2743200" algn="l" defTabSz="457200" rtl="0" eaLnBrk="1" latinLnBrk="0" hangingPunct="1">
      <a:defRPr kern="1200">
        <a:solidFill>
          <a:schemeClr val="tx1"/>
        </a:solidFill>
        <a:latin typeface="Tahoma" pitchFamily="1" charset="0"/>
        <a:ea typeface="+mn-ea"/>
        <a:cs typeface="+mn-cs"/>
      </a:defRPr>
    </a:lvl7pPr>
    <a:lvl8pPr marL="3200400" algn="l" defTabSz="457200" rtl="0" eaLnBrk="1" latinLnBrk="0" hangingPunct="1">
      <a:defRPr kern="1200">
        <a:solidFill>
          <a:schemeClr val="tx1"/>
        </a:solidFill>
        <a:latin typeface="Tahoma" pitchFamily="1" charset="0"/>
        <a:ea typeface="+mn-ea"/>
        <a:cs typeface="+mn-cs"/>
      </a:defRPr>
    </a:lvl8pPr>
    <a:lvl9pPr marL="3657600" algn="l" defTabSz="457200" rtl="0" eaLnBrk="1" latinLnBrk="0" hangingPunct="1">
      <a:defRPr kern="1200">
        <a:solidFill>
          <a:schemeClr val="tx1"/>
        </a:solidFill>
        <a:latin typeface="Tahoma" pitchFamily="1"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a:srgbClr val="E30202"/>
    <a:srgbClr val="0033CC"/>
    <a:srgbClr val="333333"/>
    <a:srgbClr val="292929"/>
    <a:srgbClr val="4D4D4D"/>
    <a:srgbClr val="008040"/>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87"/>
  </p:normalViewPr>
  <p:slideViewPr>
    <p:cSldViewPr>
      <p:cViewPr varScale="1">
        <p:scale>
          <a:sx n="124" d="100"/>
          <a:sy n="124" d="100"/>
        </p:scale>
        <p:origin x="1824" y="1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6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8333CA5-7E5F-6741-B15B-CA42BC17C119}" type="datetimeFigureOut">
              <a:rPr lang="en-US" smtClean="0"/>
              <a:t>5/24/18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BAE9664-DDFC-3E4C-9B1B-110C99F51137}" type="slidenum">
              <a:rPr lang="en-US" smtClean="0"/>
              <a:t>‹#›</a:t>
            </a:fld>
            <a:endParaRPr lang="en-US"/>
          </a:p>
        </p:txBody>
      </p:sp>
    </p:spTree>
    <p:extLst>
      <p:ext uri="{BB962C8B-B14F-4D97-AF65-F5344CB8AC3E}">
        <p14:creationId xmlns:p14="http://schemas.microsoft.com/office/powerpoint/2010/main" val="932667289"/>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n-US"/>
          </a:p>
        </p:txBody>
      </p:sp>
      <p:sp>
        <p:nvSpPr>
          <p:cNvPr id="409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en-US"/>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US"/>
          </a:p>
        </p:txBody>
      </p:sp>
      <p:sp>
        <p:nvSpPr>
          <p:cNvPr id="410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3D5AF115-7F27-0C4F-A277-A0F1C5713123}" type="slidenum">
              <a:rPr lang="en-US"/>
              <a:pPr>
                <a:defRPr/>
              </a:pPr>
              <a:t>‹#›</a:t>
            </a:fld>
            <a:endParaRPr lang="en-US"/>
          </a:p>
        </p:txBody>
      </p:sp>
    </p:spTree>
    <p:extLst>
      <p:ext uri="{BB962C8B-B14F-4D97-AF65-F5344CB8AC3E}">
        <p14:creationId xmlns:p14="http://schemas.microsoft.com/office/powerpoint/2010/main" val="351638874"/>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p:spPr>
        <p:txBody>
          <a:bodyPr/>
          <a:lstStyle/>
          <a:p>
            <a:pPr eaLnBrk="1" hangingPunct="1"/>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5234" name="Text Box 2"/>
          <p:cNvSpPr txBox="1">
            <a:spLocks noChangeArrowheads="1"/>
          </p:cNvSpPr>
          <p:nvPr/>
        </p:nvSpPr>
        <p:spPr bwMode="auto">
          <a:xfrm>
            <a:off x="1143000" y="695325"/>
            <a:ext cx="4572000" cy="3429000"/>
          </a:xfrm>
          <a:prstGeom prst="rect">
            <a:avLst/>
          </a:prstGeom>
          <a:solidFill>
            <a:srgbClr val="FFFFFF"/>
          </a:solidFill>
          <a:ln w="9360">
            <a:solidFill>
              <a:srgbClr val="000000"/>
            </a:solidFill>
            <a:miter lim="800000"/>
            <a:headEnd/>
            <a:tailEnd/>
          </a:ln>
        </p:spPr>
        <p:txBody>
          <a:bodyPr wrap="none" anchor="ctr">
            <a:prstTxWarp prst="textNoShape">
              <a:avLst/>
            </a:prstTxWarp>
          </a:bodyPr>
          <a:lstStyle/>
          <a:p>
            <a:endParaRPr lang="en-US"/>
          </a:p>
        </p:txBody>
      </p:sp>
      <p:sp>
        <p:nvSpPr>
          <p:cNvPr id="95235" name="Text Box 3"/>
          <p:cNvSpPr>
            <a:spLocks noGrp="1" noChangeArrowheads="1"/>
          </p:cNvSpPr>
          <p:nvPr>
            <p:ph type="body"/>
          </p:nvPr>
        </p:nvSpPr>
        <p:spPr>
          <a:xfrm>
            <a:off x="685800" y="4343400"/>
            <a:ext cx="5484813" cy="4114800"/>
          </a:xfrm>
          <a:noFill/>
          <a:ln/>
        </p:spPr>
        <p:txBody>
          <a:bodyPr lIns="90000" tIns="46800" rIns="90000" bIns="46800" anchor="ctr" anchorCtr="1"/>
          <a:lstStyle/>
          <a:p>
            <a:pPr eaLnBrk="1" hangingPunct="1">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atin typeface="Arial" pitchFamily="1" charset="0"/>
                <a:ea typeface="Arial Unicode MS" pitchFamily="1" charset="0"/>
                <a:cs typeface="Arial Unicode MS" pitchFamily="1" charset="0"/>
              </a:rPr>
              <a:t>qui raccontiamo del pimo vero test fatto suonando insieme. </a:t>
            </a:r>
            <a:r>
              <a:rPr lang="en-US">
                <a:latin typeface="Arial" pitchFamily="1" charset="0"/>
                <a:ea typeface="ＭＳ Ｐゴシック" pitchFamily="1" charset="-128"/>
                <a:cs typeface="ＭＳ Ｐゴシック" pitchFamily="1" charset="-128"/>
              </a:rPr>
              <a:t>È un’argomento interessante per gli ascoltatori “non tecnici” per cui sottolineamo che l’effetto avuto era “naturale” e non ci sono stati problemi nel farlo, caso mai anche dicendo che non abbiamo usato nemmeno due pianisti professionisti, cosa che comunque appunto rende le cose leggermente più difficili che nel caso ideale, e che non avevamo nemmeno preparato i pezzi da suonare insieme. È da sottolineare che NON SERVE cancellare l’eco, perchè siamo in condizioni operative simili a quelle di una sala da concerto!</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5234" name="Text Box 2"/>
          <p:cNvSpPr txBox="1">
            <a:spLocks noChangeArrowheads="1"/>
          </p:cNvSpPr>
          <p:nvPr/>
        </p:nvSpPr>
        <p:spPr bwMode="auto">
          <a:xfrm>
            <a:off x="1143000" y="695325"/>
            <a:ext cx="4572000" cy="3429000"/>
          </a:xfrm>
          <a:prstGeom prst="rect">
            <a:avLst/>
          </a:prstGeom>
          <a:solidFill>
            <a:srgbClr val="FFFFFF"/>
          </a:solidFill>
          <a:ln w="9360">
            <a:solidFill>
              <a:srgbClr val="000000"/>
            </a:solidFill>
            <a:miter lim="800000"/>
            <a:headEnd/>
            <a:tailEnd/>
          </a:ln>
        </p:spPr>
        <p:txBody>
          <a:bodyPr wrap="none" anchor="ctr">
            <a:prstTxWarp prst="textNoShape">
              <a:avLst/>
            </a:prstTxWarp>
          </a:bodyPr>
          <a:lstStyle/>
          <a:p>
            <a:endParaRPr lang="en-US"/>
          </a:p>
        </p:txBody>
      </p:sp>
      <p:sp>
        <p:nvSpPr>
          <p:cNvPr id="95235" name="Text Box 3"/>
          <p:cNvSpPr>
            <a:spLocks noGrp="1" noChangeArrowheads="1"/>
          </p:cNvSpPr>
          <p:nvPr>
            <p:ph type="body"/>
          </p:nvPr>
        </p:nvSpPr>
        <p:spPr>
          <a:xfrm>
            <a:off x="685800" y="4343400"/>
            <a:ext cx="5484813" cy="4114800"/>
          </a:xfrm>
          <a:noFill/>
          <a:ln/>
        </p:spPr>
        <p:txBody>
          <a:bodyPr lIns="90000" tIns="46800" rIns="90000" bIns="46800" anchor="ctr" anchorCtr="1"/>
          <a:lstStyle/>
          <a:p>
            <a:pPr eaLnBrk="1" hangingPunct="1">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atin typeface="Arial" pitchFamily="1" charset="0"/>
                <a:ea typeface="Arial Unicode MS" pitchFamily="1" charset="0"/>
                <a:cs typeface="Arial Unicode MS" pitchFamily="1" charset="0"/>
              </a:rPr>
              <a:t>qui raccontiamo del pimo vero test fatto suonando insieme. </a:t>
            </a:r>
            <a:r>
              <a:rPr lang="en-US">
                <a:latin typeface="Arial" pitchFamily="1" charset="0"/>
                <a:ea typeface="ＭＳ Ｐゴシック" pitchFamily="1" charset="-128"/>
                <a:cs typeface="ＭＳ Ｐゴシック" pitchFamily="1" charset="-128"/>
              </a:rPr>
              <a:t>È un’argomento interessante per gli ascoltatori “non tecnici” per cui sottolineamo che l’effetto avuto era “naturale” e non ci sono stati problemi nel farlo, caso mai anche dicendo che non abbiamo usato nemmeno due pianisti professionisti, cosa che comunque appunto rende le cose leggermente più difficili che nel caso ideale, e che non avevamo nemmeno preparato i pezzi da suonare insieme. È da sottolineare che NON SERVE cancellare l’eco, perchè siamo in condizioni operative simili a quelle di una sala da concerto!</a:t>
            </a:r>
          </a:p>
        </p:txBody>
      </p:sp>
    </p:spTree>
    <p:extLst>
      <p:ext uri="{BB962C8B-B14F-4D97-AF65-F5344CB8AC3E}">
        <p14:creationId xmlns:p14="http://schemas.microsoft.com/office/powerpoint/2010/main" val="1884503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5234" name="Text Box 2"/>
          <p:cNvSpPr txBox="1">
            <a:spLocks noChangeArrowheads="1"/>
          </p:cNvSpPr>
          <p:nvPr/>
        </p:nvSpPr>
        <p:spPr bwMode="auto">
          <a:xfrm>
            <a:off x="1143000" y="695325"/>
            <a:ext cx="4572000" cy="3429000"/>
          </a:xfrm>
          <a:prstGeom prst="rect">
            <a:avLst/>
          </a:prstGeom>
          <a:solidFill>
            <a:srgbClr val="FFFFFF"/>
          </a:solidFill>
          <a:ln w="9360">
            <a:solidFill>
              <a:srgbClr val="000000"/>
            </a:solidFill>
            <a:miter lim="800000"/>
            <a:headEnd/>
            <a:tailEnd/>
          </a:ln>
        </p:spPr>
        <p:txBody>
          <a:bodyPr wrap="none" anchor="ctr">
            <a:prstTxWarp prst="textNoShape">
              <a:avLst/>
            </a:prstTxWarp>
          </a:bodyPr>
          <a:lstStyle/>
          <a:p>
            <a:endParaRPr lang="en-US"/>
          </a:p>
        </p:txBody>
      </p:sp>
      <p:sp>
        <p:nvSpPr>
          <p:cNvPr id="95235" name="Text Box 3"/>
          <p:cNvSpPr>
            <a:spLocks noGrp="1" noChangeArrowheads="1"/>
          </p:cNvSpPr>
          <p:nvPr>
            <p:ph type="body"/>
          </p:nvPr>
        </p:nvSpPr>
        <p:spPr>
          <a:xfrm>
            <a:off x="685800" y="4343400"/>
            <a:ext cx="5484813" cy="4114800"/>
          </a:xfrm>
          <a:noFill/>
          <a:ln/>
        </p:spPr>
        <p:txBody>
          <a:bodyPr lIns="90000" tIns="46800" rIns="90000" bIns="46800" anchor="ctr" anchorCtr="1"/>
          <a:lstStyle/>
          <a:p>
            <a:pPr eaLnBrk="1" hangingPunct="1">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atin typeface="Arial" pitchFamily="1" charset="0"/>
                <a:ea typeface="Arial Unicode MS" pitchFamily="1" charset="0"/>
                <a:cs typeface="Arial Unicode MS" pitchFamily="1" charset="0"/>
              </a:rPr>
              <a:t>qui raccontiamo del pimo vero test fatto suonando insieme. </a:t>
            </a:r>
            <a:r>
              <a:rPr lang="en-US">
                <a:latin typeface="Arial" pitchFamily="1" charset="0"/>
                <a:ea typeface="ＭＳ Ｐゴシック" pitchFamily="1" charset="-128"/>
                <a:cs typeface="ＭＳ Ｐゴシック" pitchFamily="1" charset="-128"/>
              </a:rPr>
              <a:t>È un’argomento interessante per gli ascoltatori “non tecnici” per cui sottolineamo che l’effetto avuto era “naturale” e non ci sono stati problemi nel farlo, caso mai anche dicendo che non abbiamo usato nemmeno due pianisti professionisti, cosa che comunque appunto rende le cose leggermente più difficili che nel caso ideale, e che non avevamo nemmeno preparato i pezzi da suonare insieme. È da sottolineare che NON SERVE cancellare l’eco, perchè siamo in condizioni operative simili a quelle di una sala da concerto!</a:t>
            </a:r>
          </a:p>
        </p:txBody>
      </p:sp>
    </p:spTree>
    <p:extLst>
      <p:ext uri="{BB962C8B-B14F-4D97-AF65-F5344CB8AC3E}">
        <p14:creationId xmlns:p14="http://schemas.microsoft.com/office/powerpoint/2010/main" val="5393907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4147" name="Text Box 1"/>
          <p:cNvSpPr>
            <a:spLocks noGrp="1" noRot="1" noChangeAspect="1" noChangeArrowheads="1"/>
          </p:cNvSpPr>
          <p:nvPr>
            <p:ph type="sldImg"/>
          </p:nvPr>
        </p:nvSpPr>
        <p:spPr>
          <a:xfrm>
            <a:off x="1141413" y="685800"/>
            <a:ext cx="4573587" cy="3429000"/>
          </a:xfrm>
          <a:solidFill>
            <a:srgbClr val="FFFFFF"/>
          </a:solidFill>
          <a:ln/>
        </p:spPr>
      </p:sp>
      <p:sp>
        <p:nvSpPr>
          <p:cNvPr id="134148" name="Text Box 2"/>
          <p:cNvSpPr>
            <a:spLocks noGrp="1" noChangeArrowheads="1"/>
          </p:cNvSpPr>
          <p:nvPr>
            <p:ph type="body" idx="1"/>
          </p:nvPr>
        </p:nvSpPr>
        <p:spPr>
          <a:noFill/>
          <a:ln/>
        </p:spPr>
        <p:txBody>
          <a:bodyPr wrap="none" anchor="ctr"/>
          <a:lstStyle/>
          <a:p>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4147" name="Text Box 1"/>
          <p:cNvSpPr>
            <a:spLocks noGrp="1" noRot="1" noChangeAspect="1" noChangeArrowheads="1"/>
          </p:cNvSpPr>
          <p:nvPr>
            <p:ph type="sldImg"/>
          </p:nvPr>
        </p:nvSpPr>
        <p:spPr>
          <a:xfrm>
            <a:off x="1141413" y="685800"/>
            <a:ext cx="4573587" cy="3429000"/>
          </a:xfrm>
          <a:solidFill>
            <a:srgbClr val="FFFFFF"/>
          </a:solidFill>
          <a:ln/>
        </p:spPr>
      </p:sp>
      <p:sp>
        <p:nvSpPr>
          <p:cNvPr id="134148" name="Text Box 2"/>
          <p:cNvSpPr>
            <a:spLocks noGrp="1" noChangeArrowheads="1"/>
          </p:cNvSpPr>
          <p:nvPr>
            <p:ph type="body" idx="1"/>
          </p:nvPr>
        </p:nvSpPr>
        <p:spPr>
          <a:noFill/>
          <a:ln/>
        </p:spPr>
        <p:txBody>
          <a:bodyPr wrap="none" anchor="ctr"/>
          <a:lstStyle/>
          <a:p>
            <a:endParaRPr lang="en-US">
              <a:latin typeface="Arial" pitchFamily="1" charset="0"/>
              <a:ea typeface="ＭＳ Ｐゴシック" pitchFamily="1" charset="-128"/>
              <a:cs typeface="ＭＳ Ｐゴシック" pitchFamily="1" charset="-128"/>
            </a:endParaRPr>
          </a:p>
        </p:txBody>
      </p:sp>
    </p:spTree>
    <p:extLst>
      <p:ext uri="{BB962C8B-B14F-4D97-AF65-F5344CB8AC3E}">
        <p14:creationId xmlns:p14="http://schemas.microsoft.com/office/powerpoint/2010/main" val="1669304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4147" name="Text Box 1"/>
          <p:cNvSpPr>
            <a:spLocks noGrp="1" noRot="1" noChangeAspect="1" noChangeArrowheads="1"/>
          </p:cNvSpPr>
          <p:nvPr>
            <p:ph type="sldImg"/>
          </p:nvPr>
        </p:nvSpPr>
        <p:spPr>
          <a:xfrm>
            <a:off x="1141413" y="685800"/>
            <a:ext cx="4573587" cy="3429000"/>
          </a:xfrm>
          <a:solidFill>
            <a:srgbClr val="FFFFFF"/>
          </a:solidFill>
          <a:ln/>
        </p:spPr>
      </p:sp>
      <p:sp>
        <p:nvSpPr>
          <p:cNvPr id="134148" name="Text Box 2"/>
          <p:cNvSpPr>
            <a:spLocks noGrp="1" noChangeArrowheads="1"/>
          </p:cNvSpPr>
          <p:nvPr>
            <p:ph type="body" idx="1"/>
          </p:nvPr>
        </p:nvSpPr>
        <p:spPr>
          <a:noFill/>
          <a:ln/>
        </p:spPr>
        <p:txBody>
          <a:bodyPr wrap="none" anchor="ctr"/>
          <a:lstStyle/>
          <a:p>
            <a:endParaRPr lang="en-US">
              <a:latin typeface="Arial" pitchFamily="1" charset="0"/>
              <a:ea typeface="ＭＳ Ｐゴシック" pitchFamily="1" charset="-128"/>
              <a:cs typeface="ＭＳ Ｐゴシック" pitchFamily="1" charset="-128"/>
            </a:endParaRPr>
          </a:p>
        </p:txBody>
      </p:sp>
    </p:spTree>
    <p:extLst>
      <p:ext uri="{BB962C8B-B14F-4D97-AF65-F5344CB8AC3E}">
        <p14:creationId xmlns:p14="http://schemas.microsoft.com/office/powerpoint/2010/main" val="18546220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4147" name="Text Box 1"/>
          <p:cNvSpPr>
            <a:spLocks noGrp="1" noRot="1" noChangeAspect="1" noChangeArrowheads="1"/>
          </p:cNvSpPr>
          <p:nvPr>
            <p:ph type="sldImg"/>
          </p:nvPr>
        </p:nvSpPr>
        <p:spPr>
          <a:xfrm>
            <a:off x="1141413" y="685800"/>
            <a:ext cx="4573587" cy="3429000"/>
          </a:xfrm>
          <a:solidFill>
            <a:srgbClr val="FFFFFF"/>
          </a:solidFill>
          <a:ln/>
        </p:spPr>
      </p:sp>
      <p:sp>
        <p:nvSpPr>
          <p:cNvPr id="134148" name="Text Box 2"/>
          <p:cNvSpPr>
            <a:spLocks noGrp="1" noChangeArrowheads="1"/>
          </p:cNvSpPr>
          <p:nvPr>
            <p:ph type="body" idx="1"/>
          </p:nvPr>
        </p:nvSpPr>
        <p:spPr>
          <a:noFill/>
          <a:ln/>
        </p:spPr>
        <p:txBody>
          <a:bodyPr wrap="none" anchor="ctr"/>
          <a:lstStyle/>
          <a:p>
            <a:endParaRPr lang="en-US">
              <a:latin typeface="Arial" pitchFamily="1" charset="0"/>
              <a:ea typeface="ＭＳ Ｐゴシック" pitchFamily="1" charset="-128"/>
              <a:cs typeface="ＭＳ Ｐゴシック" pitchFamily="1" charset="-128"/>
            </a:endParaRPr>
          </a:p>
        </p:txBody>
      </p:sp>
    </p:spTree>
    <p:extLst>
      <p:ext uri="{BB962C8B-B14F-4D97-AF65-F5344CB8AC3E}">
        <p14:creationId xmlns:p14="http://schemas.microsoft.com/office/powerpoint/2010/main" val="9496602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1378" name="Text Box 1"/>
          <p:cNvSpPr txBox="1">
            <a:spLocks noChangeArrowheads="1"/>
          </p:cNvSpPr>
          <p:nvPr/>
        </p:nvSpPr>
        <p:spPr bwMode="auto">
          <a:xfrm>
            <a:off x="1143000" y="695325"/>
            <a:ext cx="4572000" cy="3429000"/>
          </a:xfrm>
          <a:prstGeom prst="rect">
            <a:avLst/>
          </a:prstGeom>
          <a:solidFill>
            <a:srgbClr val="FFFFFF"/>
          </a:solidFill>
          <a:ln w="9360">
            <a:solidFill>
              <a:srgbClr val="000000"/>
            </a:solidFill>
            <a:miter lim="800000"/>
            <a:headEnd/>
            <a:tailEnd/>
          </a:ln>
        </p:spPr>
        <p:txBody>
          <a:bodyPr wrap="none" anchor="ctr">
            <a:prstTxWarp prst="textNoShape">
              <a:avLst/>
            </a:prstTxWarp>
          </a:bodyPr>
          <a:lstStyle/>
          <a:p>
            <a:endParaRPr lang="en-US"/>
          </a:p>
        </p:txBody>
      </p:sp>
      <p:sp>
        <p:nvSpPr>
          <p:cNvPr id="101379" name="Text Box 2"/>
          <p:cNvSpPr>
            <a:spLocks noGrp="1" noChangeArrowheads="1"/>
          </p:cNvSpPr>
          <p:nvPr>
            <p:ph type="body"/>
          </p:nvPr>
        </p:nvSpPr>
        <p:spPr>
          <a:xfrm>
            <a:off x="685800" y="4343400"/>
            <a:ext cx="5484813" cy="4114800"/>
          </a:xfrm>
          <a:noFill/>
          <a:ln/>
        </p:spPr>
        <p:txBody>
          <a:bodyPr lIns="90000" tIns="46800" rIns="90000" bIns="46800" anchor="ctr" anchorCtr="1"/>
          <a:lstStyle/>
          <a:p>
            <a:pPr eaLnBrk="1" hangingPunct="1">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atin typeface="Arial" pitchFamily="1" charset="0"/>
                <a:ea typeface="Arial Unicode MS" pitchFamily="1" charset="0"/>
                <a:cs typeface="Arial Unicode MS" pitchFamily="1" charset="0"/>
              </a:rPr>
              <a:t>una breve “roadmap” delle cose da fare... io ho messo solo l’elenco tecnico, e solo detto come ultima cosa che poi si intende sviluppare una comunit</a:t>
            </a:r>
            <a:r>
              <a:rPr lang="en-US">
                <a:latin typeface="Arial" pitchFamily="1" charset="0"/>
                <a:ea typeface="ＭＳ Ｐゴシック" pitchFamily="1" charset="-128"/>
                <a:cs typeface="ＭＳ Ｐゴシック" pitchFamily="1" charset="-128"/>
              </a:rPr>
              <a:t>à di utenti, dei progetti, anche finanziati, ed espandere l’uso del sistema anche al di fuori della musica, alle altre possibili potenziali applicazioni</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1378" name="Text Box 1"/>
          <p:cNvSpPr txBox="1">
            <a:spLocks noChangeArrowheads="1"/>
          </p:cNvSpPr>
          <p:nvPr/>
        </p:nvSpPr>
        <p:spPr bwMode="auto">
          <a:xfrm>
            <a:off x="1143000" y="695325"/>
            <a:ext cx="4572000" cy="3429000"/>
          </a:xfrm>
          <a:prstGeom prst="rect">
            <a:avLst/>
          </a:prstGeom>
          <a:solidFill>
            <a:srgbClr val="FFFFFF"/>
          </a:solidFill>
          <a:ln w="9360">
            <a:solidFill>
              <a:srgbClr val="000000"/>
            </a:solidFill>
            <a:miter lim="800000"/>
            <a:headEnd/>
            <a:tailEnd/>
          </a:ln>
        </p:spPr>
        <p:txBody>
          <a:bodyPr wrap="none" anchor="ctr">
            <a:prstTxWarp prst="textNoShape">
              <a:avLst/>
            </a:prstTxWarp>
          </a:bodyPr>
          <a:lstStyle/>
          <a:p>
            <a:endParaRPr lang="en-US"/>
          </a:p>
        </p:txBody>
      </p:sp>
      <p:sp>
        <p:nvSpPr>
          <p:cNvPr id="101379" name="Text Box 2"/>
          <p:cNvSpPr>
            <a:spLocks noGrp="1" noChangeArrowheads="1"/>
          </p:cNvSpPr>
          <p:nvPr>
            <p:ph type="body"/>
          </p:nvPr>
        </p:nvSpPr>
        <p:spPr>
          <a:xfrm>
            <a:off x="685800" y="4343400"/>
            <a:ext cx="5484813" cy="4114800"/>
          </a:xfrm>
          <a:noFill/>
          <a:ln/>
        </p:spPr>
        <p:txBody>
          <a:bodyPr lIns="90000" tIns="46800" rIns="90000" bIns="46800" anchor="ctr" anchorCtr="1"/>
          <a:lstStyle/>
          <a:p>
            <a:pPr eaLnBrk="1" hangingPunct="1">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atin typeface="Arial" pitchFamily="1" charset="0"/>
                <a:ea typeface="Arial Unicode MS" pitchFamily="1" charset="0"/>
                <a:cs typeface="Arial Unicode MS" pitchFamily="1" charset="0"/>
              </a:rPr>
              <a:t>una breve “roadmap” delle cose da fare... io ho messo solo l’elenco tecnico, e solo detto come ultima cosa che poi si intende sviluppare una comunit</a:t>
            </a:r>
            <a:r>
              <a:rPr lang="en-US">
                <a:latin typeface="Arial" pitchFamily="1" charset="0"/>
                <a:ea typeface="ＭＳ Ｐゴシック" pitchFamily="1" charset="-128"/>
                <a:cs typeface="ＭＳ Ｐゴシック" pitchFamily="1" charset="-128"/>
              </a:rPr>
              <a:t>à di utenti, dei progetti, anche finanziati, ed espandere l’uso del sistema anche al di fuori della musica, alle altre possibili potenziali applicazioni</a:t>
            </a:r>
          </a:p>
        </p:txBody>
      </p:sp>
    </p:spTree>
    <p:extLst>
      <p:ext uri="{BB962C8B-B14F-4D97-AF65-F5344CB8AC3E}">
        <p14:creationId xmlns:p14="http://schemas.microsoft.com/office/powerpoint/2010/main" val="14645441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1378" name="Text Box 1"/>
          <p:cNvSpPr txBox="1">
            <a:spLocks noChangeArrowheads="1"/>
          </p:cNvSpPr>
          <p:nvPr/>
        </p:nvSpPr>
        <p:spPr bwMode="auto">
          <a:xfrm>
            <a:off x="1143000" y="695325"/>
            <a:ext cx="4572000" cy="3429000"/>
          </a:xfrm>
          <a:prstGeom prst="rect">
            <a:avLst/>
          </a:prstGeom>
          <a:solidFill>
            <a:srgbClr val="FFFFFF"/>
          </a:solidFill>
          <a:ln w="9360">
            <a:solidFill>
              <a:srgbClr val="000000"/>
            </a:solidFill>
            <a:miter lim="800000"/>
            <a:headEnd/>
            <a:tailEnd/>
          </a:ln>
        </p:spPr>
        <p:txBody>
          <a:bodyPr wrap="none" anchor="ctr">
            <a:prstTxWarp prst="textNoShape">
              <a:avLst/>
            </a:prstTxWarp>
          </a:bodyPr>
          <a:lstStyle/>
          <a:p>
            <a:endParaRPr lang="en-US"/>
          </a:p>
        </p:txBody>
      </p:sp>
      <p:sp>
        <p:nvSpPr>
          <p:cNvPr id="101379" name="Text Box 2"/>
          <p:cNvSpPr>
            <a:spLocks noGrp="1" noChangeArrowheads="1"/>
          </p:cNvSpPr>
          <p:nvPr>
            <p:ph type="body"/>
          </p:nvPr>
        </p:nvSpPr>
        <p:spPr>
          <a:xfrm>
            <a:off x="685800" y="4343400"/>
            <a:ext cx="5484813" cy="4114800"/>
          </a:xfrm>
          <a:noFill/>
          <a:ln/>
        </p:spPr>
        <p:txBody>
          <a:bodyPr lIns="90000" tIns="46800" rIns="90000" bIns="46800" anchor="ctr" anchorCtr="1"/>
          <a:lstStyle/>
          <a:p>
            <a:pPr eaLnBrk="1" hangingPunct="1">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atin typeface="Arial" pitchFamily="1" charset="0"/>
                <a:ea typeface="Arial Unicode MS" pitchFamily="1" charset="0"/>
                <a:cs typeface="Arial Unicode MS" pitchFamily="1" charset="0"/>
              </a:rPr>
              <a:t>una breve “roadmap” delle cose da fare... io ho messo solo l’elenco tecnico, e solo detto come ultima cosa che poi si intende sviluppare una comunit</a:t>
            </a:r>
            <a:r>
              <a:rPr lang="en-US">
                <a:latin typeface="Arial" pitchFamily="1" charset="0"/>
                <a:ea typeface="ＭＳ Ｐゴシック" pitchFamily="1" charset="-128"/>
                <a:cs typeface="ＭＳ Ｐゴシック" pitchFamily="1" charset="-128"/>
              </a:rPr>
              <a:t>à di utenti, dei progetti, anche finanziati, ed espandere l’uso del sistema anche al di fuori della musica, alle altre possibili potenziali applicazioni</a:t>
            </a:r>
          </a:p>
        </p:txBody>
      </p:sp>
    </p:spTree>
    <p:extLst>
      <p:ext uri="{BB962C8B-B14F-4D97-AF65-F5344CB8AC3E}">
        <p14:creationId xmlns:p14="http://schemas.microsoft.com/office/powerpoint/2010/main" val="20842241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2" name="Text Box 1"/>
          <p:cNvSpPr txBox="1">
            <a:spLocks noChangeArrowheads="1"/>
          </p:cNvSpPr>
          <p:nvPr/>
        </p:nvSpPr>
        <p:spPr bwMode="auto">
          <a:xfrm>
            <a:off x="1143000" y="695325"/>
            <a:ext cx="4572000" cy="3429000"/>
          </a:xfrm>
          <a:prstGeom prst="rect">
            <a:avLst/>
          </a:prstGeom>
          <a:solidFill>
            <a:srgbClr val="FFFFFF"/>
          </a:solidFill>
          <a:ln w="9360">
            <a:solidFill>
              <a:srgbClr val="000000"/>
            </a:solidFill>
            <a:miter lim="800000"/>
            <a:headEnd/>
            <a:tailEnd/>
          </a:ln>
        </p:spPr>
        <p:txBody>
          <a:bodyPr wrap="none" anchor="ctr">
            <a:prstTxWarp prst="textNoShape">
              <a:avLst/>
            </a:prstTxWarp>
          </a:bodyPr>
          <a:lstStyle/>
          <a:p>
            <a:endParaRPr lang="en-US"/>
          </a:p>
        </p:txBody>
      </p:sp>
      <p:sp>
        <p:nvSpPr>
          <p:cNvPr id="51203" name="Text Box 2"/>
          <p:cNvSpPr>
            <a:spLocks noGrp="1" noChangeArrowheads="1"/>
          </p:cNvSpPr>
          <p:nvPr>
            <p:ph type="body"/>
          </p:nvPr>
        </p:nvSpPr>
        <p:spPr>
          <a:xfrm>
            <a:off x="685800" y="4343400"/>
            <a:ext cx="5484813" cy="4114800"/>
          </a:xfrm>
          <a:noFill/>
          <a:ln/>
        </p:spPr>
        <p:txBody>
          <a:bodyPr lIns="90000" tIns="46800" rIns="90000" bIns="46800" anchor="ctr" anchorCtr="1"/>
          <a:lstStyle/>
          <a:p>
            <a:pPr eaLnBrk="1" hangingPunct="1">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dirty="0">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1378" name="Text Box 1"/>
          <p:cNvSpPr txBox="1">
            <a:spLocks noChangeArrowheads="1"/>
          </p:cNvSpPr>
          <p:nvPr/>
        </p:nvSpPr>
        <p:spPr bwMode="auto">
          <a:xfrm>
            <a:off x="1143000" y="695325"/>
            <a:ext cx="4572000" cy="3429000"/>
          </a:xfrm>
          <a:prstGeom prst="rect">
            <a:avLst/>
          </a:prstGeom>
          <a:solidFill>
            <a:srgbClr val="FFFFFF"/>
          </a:solidFill>
          <a:ln w="9360">
            <a:solidFill>
              <a:srgbClr val="000000"/>
            </a:solidFill>
            <a:miter lim="800000"/>
            <a:headEnd/>
            <a:tailEnd/>
          </a:ln>
        </p:spPr>
        <p:txBody>
          <a:bodyPr wrap="none" anchor="ctr">
            <a:prstTxWarp prst="textNoShape">
              <a:avLst/>
            </a:prstTxWarp>
          </a:bodyPr>
          <a:lstStyle/>
          <a:p>
            <a:endParaRPr lang="en-US"/>
          </a:p>
        </p:txBody>
      </p:sp>
      <p:sp>
        <p:nvSpPr>
          <p:cNvPr id="101379" name="Text Box 2"/>
          <p:cNvSpPr>
            <a:spLocks noGrp="1" noChangeArrowheads="1"/>
          </p:cNvSpPr>
          <p:nvPr>
            <p:ph type="body"/>
          </p:nvPr>
        </p:nvSpPr>
        <p:spPr>
          <a:xfrm>
            <a:off x="685800" y="4343400"/>
            <a:ext cx="5484813" cy="4114800"/>
          </a:xfrm>
          <a:noFill/>
          <a:ln/>
        </p:spPr>
        <p:txBody>
          <a:bodyPr lIns="90000" tIns="46800" rIns="90000" bIns="46800" anchor="ctr" anchorCtr="1"/>
          <a:lstStyle/>
          <a:p>
            <a:pPr eaLnBrk="1" hangingPunct="1">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atin typeface="Arial" pitchFamily="1" charset="0"/>
                <a:ea typeface="Arial Unicode MS" pitchFamily="1" charset="0"/>
                <a:cs typeface="Arial Unicode MS" pitchFamily="1" charset="0"/>
              </a:rPr>
              <a:t>una breve “roadmap” delle cose da fare... io ho messo solo l’elenco tecnico, e solo detto come ultima cosa che poi si intende sviluppare una comunit</a:t>
            </a:r>
            <a:r>
              <a:rPr lang="en-US">
                <a:latin typeface="Arial" pitchFamily="1" charset="0"/>
                <a:ea typeface="ＭＳ Ｐゴシック" pitchFamily="1" charset="-128"/>
                <a:cs typeface="ＭＳ Ｐゴシック" pitchFamily="1" charset="-128"/>
              </a:rPr>
              <a:t>à di utenti, dei progetti, anche finanziati, ed espandere l’uso del sistema anche al di fuori della musica, alle altre possibili potenziali applicazioni</a:t>
            </a:r>
          </a:p>
        </p:txBody>
      </p:sp>
    </p:spTree>
    <p:extLst>
      <p:ext uri="{BB962C8B-B14F-4D97-AF65-F5344CB8AC3E}">
        <p14:creationId xmlns:p14="http://schemas.microsoft.com/office/powerpoint/2010/main" val="565169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5234" name="Text Box 2"/>
          <p:cNvSpPr txBox="1">
            <a:spLocks noChangeArrowheads="1"/>
          </p:cNvSpPr>
          <p:nvPr/>
        </p:nvSpPr>
        <p:spPr bwMode="auto">
          <a:xfrm>
            <a:off x="1143000" y="695325"/>
            <a:ext cx="4572000" cy="3429000"/>
          </a:xfrm>
          <a:prstGeom prst="rect">
            <a:avLst/>
          </a:prstGeom>
          <a:solidFill>
            <a:srgbClr val="FFFFFF"/>
          </a:solidFill>
          <a:ln w="9360">
            <a:solidFill>
              <a:srgbClr val="000000"/>
            </a:solidFill>
            <a:miter lim="800000"/>
            <a:headEnd/>
            <a:tailEnd/>
          </a:ln>
        </p:spPr>
        <p:txBody>
          <a:bodyPr wrap="none" anchor="ctr">
            <a:prstTxWarp prst="textNoShape">
              <a:avLst/>
            </a:prstTxWarp>
          </a:bodyPr>
          <a:lstStyle/>
          <a:p>
            <a:endParaRPr lang="en-US"/>
          </a:p>
        </p:txBody>
      </p:sp>
      <p:sp>
        <p:nvSpPr>
          <p:cNvPr id="95235" name="Text Box 3"/>
          <p:cNvSpPr>
            <a:spLocks noGrp="1" noChangeArrowheads="1"/>
          </p:cNvSpPr>
          <p:nvPr>
            <p:ph type="body"/>
          </p:nvPr>
        </p:nvSpPr>
        <p:spPr>
          <a:xfrm>
            <a:off x="685800" y="4343400"/>
            <a:ext cx="5484813" cy="4114800"/>
          </a:xfrm>
          <a:noFill/>
          <a:ln/>
        </p:spPr>
        <p:txBody>
          <a:bodyPr lIns="90000" tIns="46800" rIns="90000" bIns="46800" anchor="ctr" anchorCtr="1"/>
          <a:lstStyle/>
          <a:p>
            <a:pPr eaLnBrk="1" hangingPunct="1">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dirty="0">
              <a:latin typeface="Arial" pitchFamily="1" charset="0"/>
              <a:ea typeface="ＭＳ Ｐゴシック" pitchFamily="1" charset="-128"/>
              <a:cs typeface="ＭＳ Ｐゴシック" pitchFamily="1" charset="-128"/>
            </a:endParaRPr>
          </a:p>
        </p:txBody>
      </p:sp>
    </p:spTree>
    <p:extLst>
      <p:ext uri="{BB962C8B-B14F-4D97-AF65-F5344CB8AC3E}">
        <p14:creationId xmlns:p14="http://schemas.microsoft.com/office/powerpoint/2010/main" val="2674592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5234" name="Text Box 2"/>
          <p:cNvSpPr txBox="1">
            <a:spLocks noChangeArrowheads="1"/>
          </p:cNvSpPr>
          <p:nvPr/>
        </p:nvSpPr>
        <p:spPr bwMode="auto">
          <a:xfrm>
            <a:off x="1143000" y="695325"/>
            <a:ext cx="4572000" cy="3429000"/>
          </a:xfrm>
          <a:prstGeom prst="rect">
            <a:avLst/>
          </a:prstGeom>
          <a:solidFill>
            <a:srgbClr val="FFFFFF"/>
          </a:solidFill>
          <a:ln w="9360">
            <a:solidFill>
              <a:srgbClr val="000000"/>
            </a:solidFill>
            <a:miter lim="800000"/>
            <a:headEnd/>
            <a:tailEnd/>
          </a:ln>
        </p:spPr>
        <p:txBody>
          <a:bodyPr wrap="none" anchor="ctr">
            <a:prstTxWarp prst="textNoShape">
              <a:avLst/>
            </a:prstTxWarp>
          </a:bodyPr>
          <a:lstStyle/>
          <a:p>
            <a:endParaRPr lang="en-US"/>
          </a:p>
        </p:txBody>
      </p:sp>
      <p:sp>
        <p:nvSpPr>
          <p:cNvPr id="95235" name="Text Box 3"/>
          <p:cNvSpPr>
            <a:spLocks noGrp="1" noChangeArrowheads="1"/>
          </p:cNvSpPr>
          <p:nvPr>
            <p:ph type="body"/>
          </p:nvPr>
        </p:nvSpPr>
        <p:spPr>
          <a:xfrm>
            <a:off x="685800" y="4343400"/>
            <a:ext cx="5484813" cy="4114800"/>
          </a:xfrm>
          <a:noFill/>
          <a:ln/>
        </p:spPr>
        <p:txBody>
          <a:bodyPr lIns="90000" tIns="46800" rIns="90000" bIns="46800" anchor="ctr" anchorCtr="1"/>
          <a:lstStyle/>
          <a:p>
            <a:pPr eaLnBrk="1" hangingPunct="1">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dirty="0">
              <a:latin typeface="Arial" pitchFamily="1" charset="0"/>
              <a:ea typeface="ＭＳ Ｐゴシック" pitchFamily="1" charset="-128"/>
              <a:cs typeface="ＭＳ Ｐゴシック" pitchFamily="1" charset="-128"/>
            </a:endParaRPr>
          </a:p>
        </p:txBody>
      </p:sp>
    </p:spTree>
    <p:extLst>
      <p:ext uri="{BB962C8B-B14F-4D97-AF65-F5344CB8AC3E}">
        <p14:creationId xmlns:p14="http://schemas.microsoft.com/office/powerpoint/2010/main" val="16080822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1378" name="Text Box 1"/>
          <p:cNvSpPr txBox="1">
            <a:spLocks noChangeArrowheads="1"/>
          </p:cNvSpPr>
          <p:nvPr/>
        </p:nvSpPr>
        <p:spPr bwMode="auto">
          <a:xfrm>
            <a:off x="1143000" y="695325"/>
            <a:ext cx="4572000" cy="3429000"/>
          </a:xfrm>
          <a:prstGeom prst="rect">
            <a:avLst/>
          </a:prstGeom>
          <a:solidFill>
            <a:srgbClr val="FFFFFF"/>
          </a:solidFill>
          <a:ln w="9360">
            <a:solidFill>
              <a:srgbClr val="000000"/>
            </a:solidFill>
            <a:miter lim="800000"/>
            <a:headEnd/>
            <a:tailEnd/>
          </a:ln>
        </p:spPr>
        <p:txBody>
          <a:bodyPr wrap="none" anchor="ctr">
            <a:prstTxWarp prst="textNoShape">
              <a:avLst/>
            </a:prstTxWarp>
          </a:bodyPr>
          <a:lstStyle/>
          <a:p>
            <a:endParaRPr lang="en-US"/>
          </a:p>
        </p:txBody>
      </p:sp>
      <p:sp>
        <p:nvSpPr>
          <p:cNvPr id="101379" name="Text Box 2"/>
          <p:cNvSpPr>
            <a:spLocks noGrp="1" noChangeArrowheads="1"/>
          </p:cNvSpPr>
          <p:nvPr>
            <p:ph type="body"/>
          </p:nvPr>
        </p:nvSpPr>
        <p:spPr>
          <a:xfrm>
            <a:off x="685800" y="4343400"/>
            <a:ext cx="5484813" cy="4114800"/>
          </a:xfrm>
          <a:noFill/>
          <a:ln/>
        </p:spPr>
        <p:txBody>
          <a:bodyPr lIns="90000" tIns="46800" rIns="90000" bIns="46800" anchor="ctr" anchorCtr="1"/>
          <a:lstStyle/>
          <a:p>
            <a:pPr eaLnBrk="1" hangingPunct="1">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atin typeface="Arial" pitchFamily="1" charset="0"/>
                <a:ea typeface="Arial Unicode MS" pitchFamily="1" charset="0"/>
                <a:cs typeface="Arial Unicode MS" pitchFamily="1" charset="0"/>
              </a:rPr>
              <a:t>una breve “roadmap” delle cose da fare... io ho messo solo l’elenco tecnico, e solo detto come ultima cosa che poi si intende sviluppare una comunit</a:t>
            </a:r>
            <a:r>
              <a:rPr lang="en-US">
                <a:latin typeface="Arial" pitchFamily="1" charset="0"/>
                <a:ea typeface="ＭＳ Ｐゴシック" pitchFamily="1" charset="-128"/>
                <a:cs typeface="ＭＳ Ｐゴシック" pitchFamily="1" charset="-128"/>
              </a:rPr>
              <a:t>à di utenti, dei progetti, anche finanziati, ed espandere l’uso del sistema anche al di fuori della musica, alle altre possibili potenziali applicazioni</a:t>
            </a:r>
          </a:p>
        </p:txBody>
      </p:sp>
    </p:spTree>
    <p:extLst>
      <p:ext uri="{BB962C8B-B14F-4D97-AF65-F5344CB8AC3E}">
        <p14:creationId xmlns:p14="http://schemas.microsoft.com/office/powerpoint/2010/main" val="19818986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1378" name="Text Box 1"/>
          <p:cNvSpPr txBox="1">
            <a:spLocks noChangeArrowheads="1"/>
          </p:cNvSpPr>
          <p:nvPr/>
        </p:nvSpPr>
        <p:spPr bwMode="auto">
          <a:xfrm>
            <a:off x="1143000" y="695325"/>
            <a:ext cx="4572000" cy="3429000"/>
          </a:xfrm>
          <a:prstGeom prst="rect">
            <a:avLst/>
          </a:prstGeom>
          <a:solidFill>
            <a:srgbClr val="FFFFFF"/>
          </a:solidFill>
          <a:ln w="9360">
            <a:solidFill>
              <a:srgbClr val="000000"/>
            </a:solidFill>
            <a:miter lim="800000"/>
            <a:headEnd/>
            <a:tailEnd/>
          </a:ln>
        </p:spPr>
        <p:txBody>
          <a:bodyPr wrap="none" anchor="ctr">
            <a:prstTxWarp prst="textNoShape">
              <a:avLst/>
            </a:prstTxWarp>
          </a:bodyPr>
          <a:lstStyle/>
          <a:p>
            <a:endParaRPr lang="en-US"/>
          </a:p>
        </p:txBody>
      </p:sp>
      <p:sp>
        <p:nvSpPr>
          <p:cNvPr id="101379" name="Text Box 2"/>
          <p:cNvSpPr>
            <a:spLocks noGrp="1" noChangeArrowheads="1"/>
          </p:cNvSpPr>
          <p:nvPr>
            <p:ph type="body"/>
          </p:nvPr>
        </p:nvSpPr>
        <p:spPr>
          <a:xfrm>
            <a:off x="685800" y="4343400"/>
            <a:ext cx="5484813" cy="4114800"/>
          </a:xfrm>
          <a:noFill/>
          <a:ln/>
        </p:spPr>
        <p:txBody>
          <a:bodyPr lIns="90000" tIns="46800" rIns="90000" bIns="46800" anchor="ctr" anchorCtr="1"/>
          <a:lstStyle/>
          <a:p>
            <a:pPr eaLnBrk="1" hangingPunct="1">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atin typeface="Arial" pitchFamily="1" charset="0"/>
                <a:ea typeface="Arial Unicode MS" pitchFamily="1" charset="0"/>
                <a:cs typeface="Arial Unicode MS" pitchFamily="1" charset="0"/>
              </a:rPr>
              <a:t>una breve “roadmap” delle cose da fare... io ho messo solo l’elenco tecnico, e solo detto come ultima cosa che poi si intende sviluppare una comunit</a:t>
            </a:r>
            <a:r>
              <a:rPr lang="en-US">
                <a:latin typeface="Arial" pitchFamily="1" charset="0"/>
                <a:ea typeface="ＭＳ Ｐゴシック" pitchFamily="1" charset="-128"/>
                <a:cs typeface="ＭＳ Ｐゴシック" pitchFamily="1" charset="-128"/>
              </a:rPr>
              <a:t>à di utenti, dei progetti, anche finanziati, ed espandere l’uso del sistema anche al di fuori della musica, alle altre possibili potenziali applicazioni</a:t>
            </a:r>
          </a:p>
        </p:txBody>
      </p:sp>
    </p:spTree>
    <p:extLst>
      <p:ext uri="{BB962C8B-B14F-4D97-AF65-F5344CB8AC3E}">
        <p14:creationId xmlns:p14="http://schemas.microsoft.com/office/powerpoint/2010/main" val="625719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5234" name="Text Box 2"/>
          <p:cNvSpPr txBox="1">
            <a:spLocks noChangeArrowheads="1"/>
          </p:cNvSpPr>
          <p:nvPr/>
        </p:nvSpPr>
        <p:spPr bwMode="auto">
          <a:xfrm>
            <a:off x="1143000" y="695325"/>
            <a:ext cx="4572000" cy="3429000"/>
          </a:xfrm>
          <a:prstGeom prst="rect">
            <a:avLst/>
          </a:prstGeom>
          <a:solidFill>
            <a:srgbClr val="FFFFFF"/>
          </a:solidFill>
          <a:ln w="9360">
            <a:solidFill>
              <a:srgbClr val="000000"/>
            </a:solidFill>
            <a:miter lim="800000"/>
            <a:headEnd/>
            <a:tailEnd/>
          </a:ln>
        </p:spPr>
        <p:txBody>
          <a:bodyPr wrap="none" anchor="ctr">
            <a:prstTxWarp prst="textNoShape">
              <a:avLst/>
            </a:prstTxWarp>
          </a:bodyPr>
          <a:lstStyle/>
          <a:p>
            <a:endParaRPr lang="en-US"/>
          </a:p>
        </p:txBody>
      </p:sp>
      <p:sp>
        <p:nvSpPr>
          <p:cNvPr id="95235" name="Text Box 3"/>
          <p:cNvSpPr>
            <a:spLocks noGrp="1" noChangeArrowheads="1"/>
          </p:cNvSpPr>
          <p:nvPr>
            <p:ph type="body"/>
          </p:nvPr>
        </p:nvSpPr>
        <p:spPr>
          <a:xfrm>
            <a:off x="685800" y="4343400"/>
            <a:ext cx="5484813" cy="4114800"/>
          </a:xfrm>
          <a:noFill/>
          <a:ln/>
        </p:spPr>
        <p:txBody>
          <a:bodyPr lIns="90000" tIns="46800" rIns="90000" bIns="46800" anchor="ctr" anchorCtr="1"/>
          <a:lstStyle/>
          <a:p>
            <a:pPr eaLnBrk="1" hangingPunct="1">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dirty="0">
              <a:latin typeface="Arial" pitchFamily="1" charset="0"/>
              <a:ea typeface="ＭＳ Ｐゴシック" pitchFamily="1" charset="-128"/>
              <a:cs typeface="ＭＳ Ｐゴシック" pitchFamily="1" charset="-128"/>
            </a:endParaRPr>
          </a:p>
        </p:txBody>
      </p:sp>
    </p:spTree>
    <p:extLst>
      <p:ext uri="{BB962C8B-B14F-4D97-AF65-F5344CB8AC3E}">
        <p14:creationId xmlns:p14="http://schemas.microsoft.com/office/powerpoint/2010/main" val="4640785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5234" name="Text Box 2"/>
          <p:cNvSpPr txBox="1">
            <a:spLocks noChangeArrowheads="1"/>
          </p:cNvSpPr>
          <p:nvPr/>
        </p:nvSpPr>
        <p:spPr bwMode="auto">
          <a:xfrm>
            <a:off x="1143000" y="695325"/>
            <a:ext cx="4572000" cy="3429000"/>
          </a:xfrm>
          <a:prstGeom prst="rect">
            <a:avLst/>
          </a:prstGeom>
          <a:solidFill>
            <a:srgbClr val="FFFFFF"/>
          </a:solidFill>
          <a:ln w="9360">
            <a:solidFill>
              <a:srgbClr val="000000"/>
            </a:solidFill>
            <a:miter lim="800000"/>
            <a:headEnd/>
            <a:tailEnd/>
          </a:ln>
        </p:spPr>
        <p:txBody>
          <a:bodyPr wrap="none" anchor="ctr">
            <a:prstTxWarp prst="textNoShape">
              <a:avLst/>
            </a:prstTxWarp>
          </a:bodyPr>
          <a:lstStyle/>
          <a:p>
            <a:endParaRPr lang="en-US"/>
          </a:p>
        </p:txBody>
      </p:sp>
      <p:sp>
        <p:nvSpPr>
          <p:cNvPr id="95235" name="Text Box 3"/>
          <p:cNvSpPr>
            <a:spLocks noGrp="1" noChangeArrowheads="1"/>
          </p:cNvSpPr>
          <p:nvPr>
            <p:ph type="body"/>
          </p:nvPr>
        </p:nvSpPr>
        <p:spPr>
          <a:xfrm>
            <a:off x="685800" y="4343400"/>
            <a:ext cx="5484813" cy="4114800"/>
          </a:xfrm>
          <a:noFill/>
          <a:ln/>
        </p:spPr>
        <p:txBody>
          <a:bodyPr lIns="90000" tIns="46800" rIns="90000" bIns="46800" anchor="ctr" anchorCtr="1"/>
          <a:lstStyle/>
          <a:p>
            <a:pPr eaLnBrk="1" hangingPunct="1">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dirty="0">
              <a:latin typeface="Arial" pitchFamily="1" charset="0"/>
              <a:ea typeface="ＭＳ Ｐゴシック" pitchFamily="1" charset="-128"/>
              <a:cs typeface="ＭＳ Ｐゴシック" pitchFamily="1" charset="-128"/>
            </a:endParaRPr>
          </a:p>
        </p:txBody>
      </p:sp>
    </p:spTree>
    <p:extLst>
      <p:ext uri="{BB962C8B-B14F-4D97-AF65-F5344CB8AC3E}">
        <p14:creationId xmlns:p14="http://schemas.microsoft.com/office/powerpoint/2010/main" val="15102030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5234" name="Text Box 2"/>
          <p:cNvSpPr txBox="1">
            <a:spLocks noChangeArrowheads="1"/>
          </p:cNvSpPr>
          <p:nvPr/>
        </p:nvSpPr>
        <p:spPr bwMode="auto">
          <a:xfrm>
            <a:off x="1143000" y="695325"/>
            <a:ext cx="4572000" cy="3429000"/>
          </a:xfrm>
          <a:prstGeom prst="rect">
            <a:avLst/>
          </a:prstGeom>
          <a:solidFill>
            <a:srgbClr val="FFFFFF"/>
          </a:solidFill>
          <a:ln w="9360">
            <a:solidFill>
              <a:srgbClr val="000000"/>
            </a:solidFill>
            <a:miter lim="800000"/>
            <a:headEnd/>
            <a:tailEnd/>
          </a:ln>
        </p:spPr>
        <p:txBody>
          <a:bodyPr wrap="none" anchor="ctr">
            <a:prstTxWarp prst="textNoShape">
              <a:avLst/>
            </a:prstTxWarp>
          </a:bodyPr>
          <a:lstStyle/>
          <a:p>
            <a:endParaRPr lang="en-US"/>
          </a:p>
        </p:txBody>
      </p:sp>
      <p:sp>
        <p:nvSpPr>
          <p:cNvPr id="95235" name="Text Box 3"/>
          <p:cNvSpPr>
            <a:spLocks noGrp="1" noChangeArrowheads="1"/>
          </p:cNvSpPr>
          <p:nvPr>
            <p:ph type="body"/>
          </p:nvPr>
        </p:nvSpPr>
        <p:spPr>
          <a:xfrm>
            <a:off x="685800" y="4343400"/>
            <a:ext cx="5484813" cy="4114800"/>
          </a:xfrm>
          <a:noFill/>
          <a:ln/>
        </p:spPr>
        <p:txBody>
          <a:bodyPr lIns="90000" tIns="46800" rIns="90000" bIns="46800" anchor="ctr" anchorCtr="1"/>
          <a:lstStyle/>
          <a:p>
            <a:pPr eaLnBrk="1" hangingPunct="1">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dirty="0">
              <a:latin typeface="Arial" pitchFamily="1" charset="0"/>
              <a:ea typeface="ＭＳ Ｐゴシック" pitchFamily="1" charset="-128"/>
              <a:cs typeface="ＭＳ Ｐゴシック" pitchFamily="1" charset="-128"/>
            </a:endParaRPr>
          </a:p>
        </p:txBody>
      </p:sp>
    </p:spTree>
    <p:extLst>
      <p:ext uri="{BB962C8B-B14F-4D97-AF65-F5344CB8AC3E}">
        <p14:creationId xmlns:p14="http://schemas.microsoft.com/office/powerpoint/2010/main" val="15334960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1143000" y="695325"/>
            <a:ext cx="4572000" cy="3429000"/>
          </a:xfrm>
          <a:prstGeom prst="rect">
            <a:avLst/>
          </a:prstGeom>
          <a:solidFill>
            <a:srgbClr val="FFFFFF"/>
          </a:solidFill>
          <a:ln w="9360">
            <a:solidFill>
              <a:srgbClr val="000000"/>
            </a:solidFill>
            <a:miter lim="800000"/>
            <a:headEnd/>
            <a:tailEnd/>
          </a:ln>
        </p:spPr>
        <p:txBody>
          <a:bodyPr wrap="none" anchor="ctr">
            <a:prstTxWarp prst="textNoShape">
              <a:avLst/>
            </a:prstTxWarp>
          </a:bodyPr>
          <a:lstStyle/>
          <a:p>
            <a:endParaRPr lang="en-US"/>
          </a:p>
        </p:txBody>
      </p:sp>
      <p:sp>
        <p:nvSpPr>
          <p:cNvPr id="16387" name="Text Box 3"/>
          <p:cNvSpPr>
            <a:spLocks noGrp="1" noChangeArrowheads="1"/>
          </p:cNvSpPr>
          <p:nvPr>
            <p:ph type="body"/>
          </p:nvPr>
        </p:nvSpPr>
        <p:spPr>
          <a:xfrm>
            <a:off x="685800" y="4343400"/>
            <a:ext cx="5484813" cy="4114800"/>
          </a:xfrm>
          <a:noFill/>
          <a:ln/>
        </p:spPr>
        <p:txBody>
          <a:bodyPr lIns="90000" tIns="46800" rIns="90000" bIns="46800" anchor="ctr" anchorCtr="1"/>
          <a:lstStyle/>
          <a:p>
            <a:pPr eaLnBrk="1" hangingPunct="1">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dirty="0">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4147" name="Text Box 1"/>
          <p:cNvSpPr>
            <a:spLocks noGrp="1" noRot="1" noChangeAspect="1" noChangeArrowheads="1"/>
          </p:cNvSpPr>
          <p:nvPr>
            <p:ph type="sldImg"/>
          </p:nvPr>
        </p:nvSpPr>
        <p:spPr>
          <a:xfrm>
            <a:off x="1141413" y="685800"/>
            <a:ext cx="4573587" cy="3429000"/>
          </a:xfrm>
          <a:solidFill>
            <a:srgbClr val="FFFFFF"/>
          </a:solidFill>
          <a:ln/>
        </p:spPr>
      </p:sp>
      <p:sp>
        <p:nvSpPr>
          <p:cNvPr id="134148" name="Text Box 2"/>
          <p:cNvSpPr>
            <a:spLocks noGrp="1" noChangeArrowheads="1"/>
          </p:cNvSpPr>
          <p:nvPr>
            <p:ph type="body" idx="1"/>
          </p:nvPr>
        </p:nvSpPr>
        <p:spPr>
          <a:noFill/>
          <a:ln/>
        </p:spPr>
        <p:txBody>
          <a:bodyPr wrap="none" anchor="ctr"/>
          <a:lstStyle/>
          <a:p>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Shape 111"/>
          <p:cNvSpPr>
            <a:spLocks noGrp="1" noRot="1" noChangeAspect="1"/>
          </p:cNvSpPr>
          <p:nvPr>
            <p:ph type="sldImg"/>
          </p:nvPr>
        </p:nvSpPr>
        <p:spPr>
          <a:prstGeom prst="rect">
            <a:avLst/>
          </a:prstGeom>
        </p:spPr>
        <p:txBody>
          <a:bodyPr/>
          <a:lstStyle/>
          <a:p>
            <a:endParaRPr/>
          </a:p>
        </p:txBody>
      </p:sp>
      <p:sp>
        <p:nvSpPr>
          <p:cNvPr id="112" name="Shape 112"/>
          <p:cNvSpPr>
            <a:spLocks noGrp="1"/>
          </p:cNvSpPr>
          <p:nvPr>
            <p:ph type="body" sz="quarter" idx="1"/>
          </p:nvPr>
        </p:nvSpPr>
        <p:spPr>
          <a:prstGeom prst="rect">
            <a:avLst/>
          </a:prstGeom>
        </p:spPr>
        <p:txBody>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lvl1pPr>
          </a:lstStyle>
          <a:p>
            <a:r>
              <a:t>una breve “roadmap” delle cose da fare... io ho messo solo l’elenco tecnico, e solo detto come ultima cosa che poi si intende sviluppare una comunità di utenti, dei progetti, anche finanziati, ed espandere l’uso del sistema anche al di fuori della musica, alle altre possibili potenziali applicazioni</a:t>
            </a:r>
          </a:p>
        </p:txBody>
      </p:sp>
    </p:spTree>
    <p:extLst>
      <p:ext uri="{BB962C8B-B14F-4D97-AF65-F5344CB8AC3E}">
        <p14:creationId xmlns:p14="http://schemas.microsoft.com/office/powerpoint/2010/main" val="2764280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4147" name="Text Box 1"/>
          <p:cNvSpPr>
            <a:spLocks noGrp="1" noRot="1" noChangeAspect="1" noChangeArrowheads="1"/>
          </p:cNvSpPr>
          <p:nvPr>
            <p:ph type="sldImg"/>
          </p:nvPr>
        </p:nvSpPr>
        <p:spPr>
          <a:xfrm>
            <a:off x="1141413" y="685800"/>
            <a:ext cx="4573587" cy="3429000"/>
          </a:xfrm>
          <a:solidFill>
            <a:srgbClr val="FFFFFF"/>
          </a:solidFill>
          <a:ln/>
        </p:spPr>
      </p:sp>
      <p:sp>
        <p:nvSpPr>
          <p:cNvPr id="134148" name="Text Box 2"/>
          <p:cNvSpPr>
            <a:spLocks noGrp="1" noChangeArrowheads="1"/>
          </p:cNvSpPr>
          <p:nvPr>
            <p:ph type="body" idx="1"/>
          </p:nvPr>
        </p:nvSpPr>
        <p:spPr>
          <a:noFill/>
          <a:ln/>
        </p:spPr>
        <p:txBody>
          <a:bodyPr wrap="none" anchor="ctr"/>
          <a:lstStyle/>
          <a:p>
            <a:endParaRPr lang="en-US" dirty="0">
              <a:latin typeface="Arial" pitchFamily="1" charset="0"/>
              <a:ea typeface="ＭＳ Ｐゴシック" pitchFamily="1" charset="-128"/>
              <a:cs typeface="ＭＳ Ｐゴシック" pitchFamily="1"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9682" name="Rectangle 2"/>
          <p:cNvSpPr>
            <a:spLocks noGrp="1" noChangeArrowheads="1"/>
          </p:cNvSpPr>
          <p:nvPr>
            <p:ph type="ctrTitle"/>
          </p:nvPr>
        </p:nvSpPr>
        <p:spPr>
          <a:xfrm>
            <a:off x="417513" y="2078038"/>
            <a:ext cx="7772400" cy="1254125"/>
          </a:xfrm>
        </p:spPr>
        <p:txBody>
          <a:bodyPr/>
          <a:lstStyle>
            <a:lvl1pPr>
              <a:defRPr sz="4200"/>
            </a:lvl1pPr>
          </a:lstStyle>
          <a:p>
            <a:r>
              <a:rPr lang="it-IT"/>
              <a:t>Click to edit Master title style</a:t>
            </a:r>
          </a:p>
        </p:txBody>
      </p:sp>
      <p:sp>
        <p:nvSpPr>
          <p:cNvPr id="199683" name="Rectangle 3"/>
          <p:cNvSpPr>
            <a:spLocks noGrp="1" noChangeArrowheads="1"/>
          </p:cNvSpPr>
          <p:nvPr>
            <p:ph type="subTitle" idx="1"/>
          </p:nvPr>
        </p:nvSpPr>
        <p:spPr>
          <a:xfrm>
            <a:off x="414338" y="3116263"/>
            <a:ext cx="6400800" cy="1752600"/>
          </a:xfrm>
        </p:spPr>
        <p:txBody>
          <a:bodyPr/>
          <a:lstStyle>
            <a:lvl1pPr marL="0" indent="0">
              <a:buFont typeface="Wingdings" charset="2"/>
              <a:buNone/>
              <a:defRPr sz="3000">
                <a:solidFill>
                  <a:srgbClr val="990000"/>
                </a:solidFill>
              </a:defRPr>
            </a:lvl1pPr>
          </a:lstStyle>
          <a:p>
            <a:r>
              <a:rPr lang="it-IT"/>
              <a:t>Click to edit Master subtitle style</a:t>
            </a:r>
          </a:p>
        </p:txBody>
      </p:sp>
      <p:sp>
        <p:nvSpPr>
          <p:cNvPr id="4" name="Rectangle 4"/>
          <p:cNvSpPr>
            <a:spLocks noGrp="1" noChangeArrowheads="1"/>
          </p:cNvSpPr>
          <p:nvPr>
            <p:ph type="dt" sz="half" idx="10"/>
          </p:nvPr>
        </p:nvSpPr>
        <p:spPr>
          <a:xfrm>
            <a:off x="414338" y="5689600"/>
            <a:ext cx="7632700" cy="476250"/>
          </a:xfrm>
          <a:prstGeom prst="rect">
            <a:avLst/>
          </a:prstGeom>
        </p:spPr>
        <p:txBody>
          <a:bodyPr/>
          <a:lstStyle>
            <a:lvl1pPr algn="l">
              <a:defRPr sz="2000"/>
            </a:lvl1pPr>
          </a:lstStyle>
          <a:p>
            <a:pPr>
              <a:defRPr/>
            </a:pPr>
            <a:endParaRPr lang="it-IT" dirty="0"/>
          </a:p>
        </p:txBody>
      </p:sp>
      <p:sp>
        <p:nvSpPr>
          <p:cNvPr id="5" name="Rectangle 5"/>
          <p:cNvSpPr>
            <a:spLocks noGrp="1" noChangeArrowheads="1"/>
          </p:cNvSpPr>
          <p:nvPr>
            <p:ph type="ftr" sz="quarter" idx="11"/>
          </p:nvPr>
        </p:nvSpPr>
        <p:spPr>
          <a:xfrm>
            <a:off x="381000" y="5257800"/>
            <a:ext cx="7561263" cy="476250"/>
          </a:xfrm>
          <a:prstGeom prst="rect">
            <a:avLst/>
          </a:prstGeom>
        </p:spPr>
        <p:txBody>
          <a:bodyPr/>
          <a:lstStyle>
            <a:lvl1pPr algn="l">
              <a:defRPr sz="2000"/>
            </a:lvl1pPr>
          </a:lstStyle>
          <a:p>
            <a:pPr>
              <a:defRPr/>
            </a:pPr>
            <a:endParaRPr lang="it-IT"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5"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11163" y="-142875"/>
            <a:ext cx="8048625"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a:t>Click to edit Master title style</a:t>
            </a:r>
          </a:p>
        </p:txBody>
      </p:sp>
      <p:sp>
        <p:nvSpPr>
          <p:cNvPr id="1027" name="Rectangle 3"/>
          <p:cNvSpPr>
            <a:spLocks noGrp="1" noChangeArrowheads="1"/>
          </p:cNvSpPr>
          <p:nvPr>
            <p:ph type="body" idx="1"/>
          </p:nvPr>
        </p:nvSpPr>
        <p:spPr bwMode="auto">
          <a:xfrm>
            <a:off x="741363" y="1219200"/>
            <a:ext cx="7488237" cy="48244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dirty="0"/>
              <a:t>Click </a:t>
            </a:r>
            <a:r>
              <a:rPr lang="it-IT" dirty="0" err="1"/>
              <a:t>to</a:t>
            </a:r>
            <a:r>
              <a:rPr lang="it-IT" dirty="0"/>
              <a:t> </a:t>
            </a:r>
            <a:r>
              <a:rPr lang="it-IT" dirty="0" err="1"/>
              <a:t>edit</a:t>
            </a:r>
            <a:r>
              <a:rPr lang="it-IT" dirty="0"/>
              <a:t> Master text </a:t>
            </a:r>
            <a:r>
              <a:rPr lang="it-IT" dirty="0" err="1"/>
              <a:t>styles</a:t>
            </a:r>
            <a:endParaRPr lang="it-IT" dirty="0"/>
          </a:p>
          <a:p>
            <a:pPr lvl="1"/>
            <a:r>
              <a:rPr lang="it-IT" dirty="0" err="1"/>
              <a:t>Second</a:t>
            </a:r>
            <a:r>
              <a:rPr lang="it-IT" dirty="0"/>
              <a:t> </a:t>
            </a:r>
            <a:r>
              <a:rPr lang="it-IT" dirty="0" err="1"/>
              <a:t>level</a:t>
            </a:r>
            <a:endParaRPr lang="it-IT" dirty="0"/>
          </a:p>
          <a:p>
            <a:pPr lvl="2"/>
            <a:r>
              <a:rPr lang="it-IT" dirty="0" err="1"/>
              <a:t>Third</a:t>
            </a:r>
            <a:r>
              <a:rPr lang="it-IT" dirty="0"/>
              <a:t> </a:t>
            </a:r>
            <a:r>
              <a:rPr lang="it-IT" dirty="0" err="1"/>
              <a:t>level</a:t>
            </a:r>
            <a:endParaRPr lang="it-IT" dirty="0"/>
          </a:p>
          <a:p>
            <a:pPr lvl="3"/>
            <a:r>
              <a:rPr lang="it-IT" dirty="0" err="1"/>
              <a:t>Fourth</a:t>
            </a:r>
            <a:r>
              <a:rPr lang="it-IT" dirty="0"/>
              <a:t> </a:t>
            </a:r>
            <a:r>
              <a:rPr lang="it-IT" dirty="0" err="1"/>
              <a:t>level</a:t>
            </a:r>
            <a:endParaRPr lang="it-IT" dirty="0"/>
          </a:p>
          <a:p>
            <a:pPr lvl="4"/>
            <a:r>
              <a:rPr lang="it-IT" dirty="0" err="1"/>
              <a:t>Fifth</a:t>
            </a:r>
            <a:r>
              <a:rPr lang="it-IT" dirty="0"/>
              <a:t> </a:t>
            </a:r>
            <a:r>
              <a:rPr lang="it-IT" dirty="0" err="1"/>
              <a:t>level</a:t>
            </a:r>
            <a:endParaRPr lang="it-IT" dirty="0"/>
          </a:p>
        </p:txBody>
      </p:sp>
      <p:pic>
        <p:nvPicPr>
          <p:cNvPr id="6" name="Picture 5"/>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1524000" y="6324600"/>
            <a:ext cx="2489200" cy="423037"/>
          </a:xfrm>
          <a:prstGeom prst="rect">
            <a:avLst/>
          </a:prstGeom>
          <a:noFill/>
          <a:ln w="9525">
            <a:noFill/>
            <a:round/>
            <a:headEnd/>
            <a:tailEnd/>
          </a:ln>
        </p:spPr>
      </p:pic>
      <p:sp>
        <p:nvSpPr>
          <p:cNvPr id="7" name="TextBox 6"/>
          <p:cNvSpPr txBox="1"/>
          <p:nvPr userDrawn="1"/>
        </p:nvSpPr>
        <p:spPr>
          <a:xfrm>
            <a:off x="7251197" y="6304002"/>
            <a:ext cx="1772152" cy="553998"/>
          </a:xfrm>
          <a:prstGeom prst="rect">
            <a:avLst/>
          </a:prstGeom>
          <a:noFill/>
        </p:spPr>
        <p:txBody>
          <a:bodyPr wrap="none" rtlCol="0">
            <a:spAutoFit/>
          </a:bodyPr>
          <a:lstStyle/>
          <a:p>
            <a:r>
              <a:rPr lang="en-US" dirty="0">
                <a:solidFill>
                  <a:srgbClr val="800000"/>
                </a:solidFill>
              </a:rPr>
              <a:t>The LOLA</a:t>
            </a:r>
            <a:r>
              <a:rPr lang="en-US" baseline="0" dirty="0">
                <a:solidFill>
                  <a:srgbClr val="800000"/>
                </a:solidFill>
              </a:rPr>
              <a:t> team</a:t>
            </a:r>
            <a:endParaRPr lang="en-US" dirty="0">
              <a:solidFill>
                <a:srgbClr val="800000"/>
              </a:solidFill>
            </a:endParaRPr>
          </a:p>
          <a:p>
            <a:r>
              <a:rPr lang="en-US" sz="1200" dirty="0">
                <a:solidFill>
                  <a:schemeClr val="bg2">
                    <a:lumMod val="50000"/>
                  </a:schemeClr>
                </a:solidFill>
              </a:rPr>
              <a:t>LOLA </a:t>
            </a:r>
            <a:r>
              <a:rPr lang="en-US" sz="1200" baseline="0" dirty="0">
                <a:solidFill>
                  <a:schemeClr val="bg2">
                    <a:lumMod val="50000"/>
                  </a:schemeClr>
                </a:solidFill>
              </a:rPr>
              <a:t>v1.5.0 and v2.0.0</a:t>
            </a:r>
            <a:endParaRPr lang="en-US" sz="1200" dirty="0">
              <a:solidFill>
                <a:schemeClr val="bg2">
                  <a:lumMod val="50000"/>
                </a:schemeClr>
              </a:solidFill>
            </a:endParaRPr>
          </a:p>
        </p:txBody>
      </p:sp>
      <p:sp>
        <p:nvSpPr>
          <p:cNvPr id="10" name="TextBox 9"/>
          <p:cNvSpPr txBox="1"/>
          <p:nvPr userDrawn="1"/>
        </p:nvSpPr>
        <p:spPr>
          <a:xfrm rot="5400000">
            <a:off x="8121717" y="4302934"/>
            <a:ext cx="1347100" cy="369332"/>
          </a:xfrm>
          <a:prstGeom prst="rect">
            <a:avLst/>
          </a:prstGeom>
          <a:noFill/>
        </p:spPr>
        <p:txBody>
          <a:bodyPr wrap="none" rtlCol="0">
            <a:spAutoFit/>
          </a:bodyPr>
          <a:lstStyle/>
          <a:p>
            <a:r>
              <a:rPr lang="en-US" dirty="0" err="1">
                <a:solidFill>
                  <a:srgbClr val="0000FF"/>
                </a:solidFill>
              </a:rPr>
              <a:t>lola.conts.it</a:t>
            </a:r>
            <a:endParaRPr lang="en-US" dirty="0">
              <a:solidFill>
                <a:srgbClr val="0000FF"/>
              </a:solidFill>
            </a:endParaRPr>
          </a:p>
        </p:txBody>
      </p:sp>
    </p:spTree>
  </p:cSld>
  <p:clrMap bg1="lt1" tx1="dk1" bg2="lt2" tx2="dk2" accent1="accent1" accent2="accent2" accent3="accent3" accent4="accent4" accent5="accent5" accent6="accent6" hlink="hlink" folHlink="folHlink"/>
  <p:sldLayoutIdLst>
    <p:sldLayoutId id="2147483914" r:id="rId1"/>
    <p:sldLayoutId id="2147483915" r:id="rId2"/>
    <p:sldLayoutId id="2147483920" r:id="rId3"/>
  </p:sldLayoutIdLst>
  <p:hf sldNum="0" hdr="0" ftr="0" dt="0"/>
  <p:txStyles>
    <p:titleStyle>
      <a:lvl1pPr algn="l" rtl="0" eaLnBrk="0" fontAlgn="base" hangingPunct="0">
        <a:spcBef>
          <a:spcPct val="0"/>
        </a:spcBef>
        <a:spcAft>
          <a:spcPct val="0"/>
        </a:spcAft>
        <a:defRPr sz="32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3200">
          <a:solidFill>
            <a:schemeClr val="tx2"/>
          </a:solidFill>
          <a:latin typeface="Tahoma" charset="0"/>
          <a:ea typeface="ＭＳ Ｐゴシック" charset="-128"/>
          <a:cs typeface="ＭＳ Ｐゴシック" charset="-128"/>
        </a:defRPr>
      </a:lvl2pPr>
      <a:lvl3pPr algn="l" rtl="0" eaLnBrk="0" fontAlgn="base" hangingPunct="0">
        <a:spcBef>
          <a:spcPct val="0"/>
        </a:spcBef>
        <a:spcAft>
          <a:spcPct val="0"/>
        </a:spcAft>
        <a:defRPr sz="3200">
          <a:solidFill>
            <a:schemeClr val="tx2"/>
          </a:solidFill>
          <a:latin typeface="Tahoma" charset="0"/>
          <a:ea typeface="ＭＳ Ｐゴシック" charset="-128"/>
          <a:cs typeface="ＭＳ Ｐゴシック" charset="-128"/>
        </a:defRPr>
      </a:lvl3pPr>
      <a:lvl4pPr algn="l" rtl="0" eaLnBrk="0" fontAlgn="base" hangingPunct="0">
        <a:spcBef>
          <a:spcPct val="0"/>
        </a:spcBef>
        <a:spcAft>
          <a:spcPct val="0"/>
        </a:spcAft>
        <a:defRPr sz="3200">
          <a:solidFill>
            <a:schemeClr val="tx2"/>
          </a:solidFill>
          <a:latin typeface="Tahoma" charset="0"/>
          <a:ea typeface="ＭＳ Ｐゴシック" charset="-128"/>
          <a:cs typeface="ＭＳ Ｐゴシック" charset="-128"/>
        </a:defRPr>
      </a:lvl4pPr>
      <a:lvl5pPr algn="l" rtl="0" eaLnBrk="0" fontAlgn="base" hangingPunct="0">
        <a:spcBef>
          <a:spcPct val="0"/>
        </a:spcBef>
        <a:spcAft>
          <a:spcPct val="0"/>
        </a:spcAft>
        <a:defRPr sz="3200">
          <a:solidFill>
            <a:schemeClr val="tx2"/>
          </a:solidFill>
          <a:latin typeface="Tahoma" charset="0"/>
          <a:ea typeface="ＭＳ Ｐゴシック" charset="-128"/>
          <a:cs typeface="ＭＳ Ｐゴシック" charset="-128"/>
        </a:defRPr>
      </a:lvl5pPr>
      <a:lvl6pPr marL="457200" algn="l" rtl="0" fontAlgn="base">
        <a:spcBef>
          <a:spcPct val="0"/>
        </a:spcBef>
        <a:spcAft>
          <a:spcPct val="0"/>
        </a:spcAft>
        <a:defRPr sz="3200">
          <a:solidFill>
            <a:schemeClr val="tx2"/>
          </a:solidFill>
          <a:latin typeface="Tahoma" charset="0"/>
        </a:defRPr>
      </a:lvl6pPr>
      <a:lvl7pPr marL="914400" algn="l" rtl="0" fontAlgn="base">
        <a:spcBef>
          <a:spcPct val="0"/>
        </a:spcBef>
        <a:spcAft>
          <a:spcPct val="0"/>
        </a:spcAft>
        <a:defRPr sz="3200">
          <a:solidFill>
            <a:schemeClr val="tx2"/>
          </a:solidFill>
          <a:latin typeface="Tahoma" charset="0"/>
        </a:defRPr>
      </a:lvl7pPr>
      <a:lvl8pPr marL="1371600" algn="l" rtl="0" fontAlgn="base">
        <a:spcBef>
          <a:spcPct val="0"/>
        </a:spcBef>
        <a:spcAft>
          <a:spcPct val="0"/>
        </a:spcAft>
        <a:defRPr sz="3200">
          <a:solidFill>
            <a:schemeClr val="tx2"/>
          </a:solidFill>
          <a:latin typeface="Tahoma" charset="0"/>
        </a:defRPr>
      </a:lvl8pPr>
      <a:lvl9pPr marL="1828800" algn="l" rtl="0" fontAlgn="base">
        <a:spcBef>
          <a:spcPct val="0"/>
        </a:spcBef>
        <a:spcAft>
          <a:spcPct val="0"/>
        </a:spcAft>
        <a:defRPr sz="3200">
          <a:solidFill>
            <a:schemeClr val="tx2"/>
          </a:solidFill>
          <a:latin typeface="Tahoma" charset="0"/>
        </a:defRPr>
      </a:lvl9pPr>
    </p:titleStyle>
    <p:bodyStyle>
      <a:lvl1pPr marL="342900" indent="-342900" algn="l" rtl="0" eaLnBrk="0" fontAlgn="base" hangingPunct="0">
        <a:spcBef>
          <a:spcPct val="20000"/>
        </a:spcBef>
        <a:spcAft>
          <a:spcPct val="0"/>
        </a:spcAft>
        <a:buFont typeface="Wingdings" pitchFamily="1" charset="2"/>
        <a:buChar char="§"/>
        <a:defRPr sz="24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Font typeface="Wingdings" pitchFamily="1" charset="2"/>
        <a:buChar char="§"/>
        <a:defRPr sz="2400">
          <a:solidFill>
            <a:schemeClr val="tx1"/>
          </a:solidFill>
          <a:latin typeface="+mn-lt"/>
          <a:ea typeface="ＭＳ Ｐゴシック" charset="-128"/>
        </a:defRPr>
      </a:lvl2pPr>
      <a:lvl3pPr marL="1143000" indent="-228600" algn="l" rtl="0" eaLnBrk="0" fontAlgn="base" hangingPunct="0">
        <a:spcBef>
          <a:spcPct val="20000"/>
        </a:spcBef>
        <a:spcAft>
          <a:spcPct val="0"/>
        </a:spcAft>
        <a:buFont typeface="Wingdings" pitchFamily="1" charset="2"/>
        <a:buChar char="§"/>
        <a:defRPr sz="2200">
          <a:solidFill>
            <a:srgbClr val="990000"/>
          </a:solidFill>
          <a:latin typeface="+mn-lt"/>
          <a:ea typeface="ＭＳ Ｐゴシック" charset="-128"/>
        </a:defRPr>
      </a:lvl3pPr>
      <a:lvl4pPr marL="1600200" indent="-228600" algn="l" rtl="0" eaLnBrk="0" fontAlgn="base" hangingPunct="0">
        <a:spcBef>
          <a:spcPct val="20000"/>
        </a:spcBef>
        <a:spcAft>
          <a:spcPct val="0"/>
        </a:spcAft>
        <a:buFont typeface="Wingdings" pitchFamily="1" charset="2"/>
        <a:buChar char="§"/>
        <a:defRPr sz="2000">
          <a:solidFill>
            <a:srgbClr val="5F5F5F"/>
          </a:solidFill>
          <a:latin typeface="+mn-lt"/>
          <a:ea typeface="ＭＳ Ｐゴシック" charset="-128"/>
        </a:defRPr>
      </a:lvl4pPr>
      <a:lvl5pPr marL="2057400" indent="-228600" algn="l" rtl="0" eaLnBrk="0" fontAlgn="base" hangingPunct="0">
        <a:spcBef>
          <a:spcPct val="20000"/>
        </a:spcBef>
        <a:spcAft>
          <a:spcPct val="0"/>
        </a:spcAft>
        <a:buFont typeface="Wingdings" pitchFamily="1" charset="2"/>
        <a:buChar char="§"/>
        <a:defRPr>
          <a:solidFill>
            <a:srgbClr val="3366CC"/>
          </a:solidFill>
          <a:latin typeface="+mn-lt"/>
          <a:ea typeface="ＭＳ Ｐゴシック" charset="-128"/>
        </a:defRPr>
      </a:lvl5pPr>
      <a:lvl6pPr marL="2514600" indent="-228600" algn="l" rtl="0" fontAlgn="base">
        <a:spcBef>
          <a:spcPct val="20000"/>
        </a:spcBef>
        <a:spcAft>
          <a:spcPct val="0"/>
        </a:spcAft>
        <a:buFont typeface="Wingdings" charset="2"/>
        <a:buChar char="§"/>
        <a:defRPr>
          <a:solidFill>
            <a:srgbClr val="3366CC"/>
          </a:solidFill>
          <a:latin typeface="+mn-lt"/>
          <a:ea typeface="ＭＳ Ｐゴシック" charset="-128"/>
        </a:defRPr>
      </a:lvl6pPr>
      <a:lvl7pPr marL="2971800" indent="-228600" algn="l" rtl="0" fontAlgn="base">
        <a:spcBef>
          <a:spcPct val="20000"/>
        </a:spcBef>
        <a:spcAft>
          <a:spcPct val="0"/>
        </a:spcAft>
        <a:buFont typeface="Wingdings" charset="2"/>
        <a:buChar char="§"/>
        <a:defRPr>
          <a:solidFill>
            <a:srgbClr val="3366CC"/>
          </a:solidFill>
          <a:latin typeface="+mn-lt"/>
          <a:ea typeface="ＭＳ Ｐゴシック" charset="-128"/>
        </a:defRPr>
      </a:lvl7pPr>
      <a:lvl8pPr marL="3429000" indent="-228600" algn="l" rtl="0" fontAlgn="base">
        <a:spcBef>
          <a:spcPct val="20000"/>
        </a:spcBef>
        <a:spcAft>
          <a:spcPct val="0"/>
        </a:spcAft>
        <a:buFont typeface="Wingdings" charset="2"/>
        <a:buChar char="§"/>
        <a:defRPr>
          <a:solidFill>
            <a:srgbClr val="3366CC"/>
          </a:solidFill>
          <a:latin typeface="+mn-lt"/>
          <a:ea typeface="ＭＳ Ｐゴシック" charset="-128"/>
        </a:defRPr>
      </a:lvl8pPr>
      <a:lvl9pPr marL="3886200" indent="-228600" algn="l" rtl="0" fontAlgn="base">
        <a:spcBef>
          <a:spcPct val="20000"/>
        </a:spcBef>
        <a:spcAft>
          <a:spcPct val="0"/>
        </a:spcAft>
        <a:buFont typeface="Wingdings" charset="2"/>
        <a:buChar char="§"/>
        <a:defRPr>
          <a:solidFill>
            <a:srgbClr val="3366CC"/>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6.jpeg"/></Relationships>
</file>

<file path=ppt/slides/_rels/slide12.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29.tiff"/><Relationship Id="rId4" Type="http://schemas.openxmlformats.org/officeDocument/2006/relationships/image" Target="../media/image28.tiff"/></Relationships>
</file>

<file path=ppt/slides/_rels/slide16.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image" Target="../media/image32.png"/><Relationship Id="rId1" Type="http://schemas.openxmlformats.org/officeDocument/2006/relationships/slideLayout" Target="../slideLayouts/slideLayout3.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hyperlink" Target="http://www.garr.tv/home/viewvideo/675/npap-workshop-lola-update-and-demonstration-callocchio" TargetMode="External"/><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6.jpeg"/><Relationship Id="rId11" Type="http://schemas.openxmlformats.org/officeDocument/2006/relationships/image" Target="../media/image11.jpeg"/><Relationship Id="rId5" Type="http://schemas.openxmlformats.org/officeDocument/2006/relationships/image" Target="../media/image5.jpeg"/><Relationship Id="rId10" Type="http://schemas.openxmlformats.org/officeDocument/2006/relationships/image" Target="../media/image10.jpeg"/><Relationship Id="rId4" Type="http://schemas.openxmlformats.org/officeDocument/2006/relationships/image" Target="../media/image4.jpeg"/><Relationship Id="rId9"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3.xml"/><Relationship Id="rId4" Type="http://schemas.openxmlformats.org/officeDocument/2006/relationships/image" Target="../media/image15.tiff"/></Relationships>
</file>

<file path=ppt/slides/_rels/slide4.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8.tiff"/></Relationships>
</file>

<file path=ppt/slides/_rels/slide6.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914400" y="1962026"/>
            <a:ext cx="7467600" cy="12509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fontScale="90000" lnSpcReduction="20000"/>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0" i="1" u="none" strike="noStrike" kern="0" cap="none" spc="0" normalizeH="0" baseline="0" noProof="0" dirty="0" err="1">
                <a:ln>
                  <a:noFill/>
                </a:ln>
                <a:solidFill>
                  <a:schemeClr val="tx2"/>
                </a:solidFill>
                <a:effectLst/>
                <a:uLnTx/>
                <a:uFillTx/>
                <a:latin typeface="Verdana" pitchFamily="1" charset="0"/>
                <a:ea typeface="ＭＳ Ｐゴシック" pitchFamily="1" charset="-128"/>
                <a:cs typeface="ＭＳ Ｐゴシック" charset="-128"/>
              </a:rPr>
              <a:t>LoLa</a:t>
            </a:r>
            <a:endParaRPr kumimoji="0" lang="en-US" sz="4800" b="0" i="1" u="none" strike="noStrike" kern="0" cap="none" spc="0" normalizeH="0" baseline="0" noProof="0" dirty="0">
              <a:ln>
                <a:noFill/>
              </a:ln>
              <a:solidFill>
                <a:schemeClr val="tx2"/>
              </a:solidFill>
              <a:effectLst/>
              <a:uLnTx/>
              <a:uFillTx/>
              <a:latin typeface="Verdana" pitchFamily="1" charset="0"/>
              <a:ea typeface="ＭＳ Ｐゴシック" pitchFamily="1" charset="-128"/>
              <a:cs typeface="ＭＳ Ｐゴシック"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r>
              <a:rPr lang="en-US" sz="4800" i="1" kern="0" dirty="0">
                <a:solidFill>
                  <a:schemeClr val="tx2"/>
                </a:solidFill>
                <a:latin typeface="Verdana" pitchFamily="1" charset="0"/>
                <a:ea typeface="ＭＳ Ｐゴシック" pitchFamily="1" charset="-128"/>
                <a:cs typeface="ＭＳ Ｐゴシック" charset="-128"/>
              </a:rPr>
              <a:t>Bigger and Smaller</a:t>
            </a:r>
            <a:r>
              <a:rPr lang="mr-IN" sz="4800" i="1" kern="0" dirty="0">
                <a:solidFill>
                  <a:schemeClr val="tx2"/>
                </a:solidFill>
                <a:latin typeface="Verdana" pitchFamily="1" charset="0"/>
                <a:ea typeface="ＭＳ Ｐゴシック" pitchFamily="1" charset="-128"/>
                <a:cs typeface="ＭＳ Ｐゴシック" charset="-128"/>
              </a:rPr>
              <a:t>…</a:t>
            </a:r>
            <a:endParaRPr kumimoji="0" lang="en-US" sz="4200" b="0" i="0" u="none" strike="noStrike" kern="0" cap="none" spc="0" normalizeH="0" baseline="0" noProof="0" dirty="0">
              <a:ln>
                <a:noFill/>
              </a:ln>
              <a:solidFill>
                <a:srgbClr val="7F7F7F"/>
              </a:solidFill>
              <a:effectLst/>
              <a:uLnTx/>
              <a:uFillTx/>
              <a:latin typeface="Verdana" pitchFamily="1" charset="0"/>
              <a:ea typeface="ＭＳ Ｐゴシック" pitchFamily="1" charset="-128"/>
              <a:cs typeface="ＭＳ Ｐゴシック" charset="-128"/>
            </a:endParaRPr>
          </a:p>
        </p:txBody>
      </p:sp>
      <p:sp>
        <p:nvSpPr>
          <p:cNvPr id="7" name="Rectangle 3"/>
          <p:cNvSpPr>
            <a:spLocks noGrp="1" noChangeArrowheads="1"/>
          </p:cNvSpPr>
          <p:nvPr>
            <p:ph type="subTitle" idx="1"/>
          </p:nvPr>
        </p:nvSpPr>
        <p:spPr>
          <a:xfrm>
            <a:off x="762000" y="3886200"/>
            <a:ext cx="7924800" cy="2057400"/>
          </a:xfrm>
        </p:spPr>
        <p:txBody>
          <a:bodyPr/>
          <a:lstStyle/>
          <a:p>
            <a:pPr algn="ctr" eaLnBrk="1" hangingPunct="1">
              <a:buFont typeface="Times" pitchFamily="1" charset="0"/>
              <a:buNone/>
            </a:pPr>
            <a:r>
              <a:rPr lang="it-IT" sz="1800" b="1" dirty="0" err="1">
                <a:latin typeface="Verdana" pitchFamily="1" charset="0"/>
                <a:ea typeface="ＭＳ Ｐゴシック" pitchFamily="1" charset="-128"/>
              </a:rPr>
              <a:t>What’s</a:t>
            </a:r>
            <a:r>
              <a:rPr lang="it-IT" sz="1800" b="1" dirty="0">
                <a:latin typeface="Verdana" pitchFamily="1" charset="0"/>
                <a:ea typeface="ＭＳ Ｐゴシック" pitchFamily="1" charset="-128"/>
              </a:rPr>
              <a:t> new out </a:t>
            </a:r>
            <a:r>
              <a:rPr lang="it-IT" sz="1800" b="1" dirty="0" err="1">
                <a:latin typeface="Verdana" pitchFamily="1" charset="0"/>
                <a:ea typeface="ＭＳ Ｐゴシック" pitchFamily="1" charset="-128"/>
              </a:rPr>
              <a:t>there</a:t>
            </a:r>
            <a:r>
              <a:rPr lang="it-IT" sz="1800" b="1" dirty="0">
                <a:latin typeface="Verdana" pitchFamily="1" charset="0"/>
                <a:ea typeface="ＭＳ Ｐゴシック" pitchFamily="1" charset="-128"/>
              </a:rPr>
              <a:t>?</a:t>
            </a:r>
          </a:p>
          <a:p>
            <a:pPr algn="ctr" eaLnBrk="1" hangingPunct="1">
              <a:buFont typeface="Times" pitchFamily="1" charset="0"/>
              <a:buNone/>
            </a:pPr>
            <a:endParaRPr lang="en-US" sz="1800" dirty="0">
              <a:latin typeface="Verdana" pitchFamily="1" charset="0"/>
              <a:ea typeface="ＭＳ Ｐゴシック" pitchFamily="1" charset="-128"/>
            </a:endParaRPr>
          </a:p>
          <a:p>
            <a:pPr algn="ctr" eaLnBrk="1" hangingPunct="1">
              <a:buFont typeface="Times" pitchFamily="1" charset="0"/>
              <a:buNone/>
            </a:pPr>
            <a:r>
              <a:rPr lang="en-US" sz="1800" dirty="0" err="1">
                <a:solidFill>
                  <a:schemeClr val="bg2">
                    <a:lumMod val="75000"/>
                  </a:schemeClr>
                </a:solidFill>
                <a:latin typeface="Verdana" pitchFamily="1" charset="0"/>
                <a:ea typeface="ＭＳ Ｐゴシック" pitchFamily="1" charset="-128"/>
              </a:rPr>
              <a:t>Conservatorio</a:t>
            </a:r>
            <a:r>
              <a:rPr lang="en-US" sz="1800" dirty="0">
                <a:solidFill>
                  <a:schemeClr val="bg2">
                    <a:lumMod val="75000"/>
                  </a:schemeClr>
                </a:solidFill>
                <a:latin typeface="Verdana" pitchFamily="1" charset="0"/>
                <a:ea typeface="ＭＳ Ｐゴシック" pitchFamily="1" charset="-128"/>
              </a:rPr>
              <a:t> G. </a:t>
            </a:r>
            <a:r>
              <a:rPr lang="en-US" sz="1800" dirty="0" err="1">
                <a:solidFill>
                  <a:schemeClr val="bg2">
                    <a:lumMod val="75000"/>
                  </a:schemeClr>
                </a:solidFill>
                <a:latin typeface="Verdana" pitchFamily="1" charset="0"/>
                <a:ea typeface="ＭＳ Ｐゴシック" pitchFamily="1" charset="-128"/>
              </a:rPr>
              <a:t>Tartini</a:t>
            </a:r>
            <a:r>
              <a:rPr lang="en-US" sz="1800" dirty="0">
                <a:solidFill>
                  <a:schemeClr val="bg2">
                    <a:lumMod val="75000"/>
                  </a:schemeClr>
                </a:solidFill>
                <a:latin typeface="Verdana" pitchFamily="1" charset="0"/>
                <a:ea typeface="ＭＳ Ｐゴシック" pitchFamily="1" charset="-128"/>
              </a:rPr>
              <a:t>, Trieste</a:t>
            </a:r>
          </a:p>
          <a:p>
            <a:pPr algn="ctr" eaLnBrk="1" hangingPunct="1">
              <a:buFont typeface="Times" pitchFamily="1" charset="0"/>
              <a:buNone/>
            </a:pPr>
            <a:r>
              <a:rPr lang="en-US" sz="1800" dirty="0">
                <a:solidFill>
                  <a:schemeClr val="bg2">
                    <a:lumMod val="75000"/>
                  </a:schemeClr>
                </a:solidFill>
                <a:latin typeface="Verdana" pitchFamily="1" charset="0"/>
                <a:ea typeface="ＭＳ Ｐゴシック" pitchFamily="1" charset="-128"/>
              </a:rPr>
              <a:t>Consortium GARR</a:t>
            </a:r>
          </a:p>
        </p:txBody>
      </p:sp>
      <p:sp>
        <p:nvSpPr>
          <p:cNvPr id="4" name="TextBox 3"/>
          <p:cNvSpPr txBox="1"/>
          <p:nvPr/>
        </p:nvSpPr>
        <p:spPr>
          <a:xfrm>
            <a:off x="457200" y="0"/>
            <a:ext cx="3269244" cy="615553"/>
          </a:xfrm>
          <a:prstGeom prst="rect">
            <a:avLst/>
          </a:prstGeom>
          <a:noFill/>
        </p:spPr>
        <p:txBody>
          <a:bodyPr wrap="none" rtlCol="0">
            <a:spAutoFit/>
          </a:bodyPr>
          <a:lstStyle/>
          <a:p>
            <a:r>
              <a:rPr lang="en-US" sz="2000" b="1" dirty="0" err="1"/>
              <a:t>Conservatorio</a:t>
            </a:r>
            <a:r>
              <a:rPr lang="en-US" sz="2000" b="1" dirty="0"/>
              <a:t> G. </a:t>
            </a:r>
            <a:r>
              <a:rPr lang="en-US" sz="2000" b="1" dirty="0" err="1"/>
              <a:t>Tartini</a:t>
            </a:r>
            <a:endParaRPr lang="en-US" sz="2000" b="1" dirty="0"/>
          </a:p>
          <a:p>
            <a:r>
              <a:rPr lang="en-US" sz="1400" dirty="0">
                <a:solidFill>
                  <a:schemeClr val="bg1">
                    <a:lumMod val="50000"/>
                  </a:schemeClr>
                </a:solidFill>
              </a:rPr>
              <a:t>Trieste</a:t>
            </a:r>
            <a:endParaRPr lang="en-US" sz="1600" dirty="0">
              <a:solidFill>
                <a:schemeClr val="bg1">
                  <a:lumMod val="50000"/>
                </a:schemeClr>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Rectangle 1"/>
          <p:cNvSpPr>
            <a:spLocks noChangeArrowheads="1"/>
          </p:cNvSpPr>
          <p:nvPr/>
        </p:nvSpPr>
        <p:spPr bwMode="auto">
          <a:xfrm>
            <a:off x="-6743" y="836712"/>
            <a:ext cx="8362950" cy="4917825"/>
          </a:xfrm>
          <a:prstGeom prst="rect">
            <a:avLst/>
          </a:prstGeom>
          <a:noFill/>
          <a:ln w="9525">
            <a:noFill/>
            <a:round/>
            <a:headEnd/>
            <a:tailEnd/>
          </a:ln>
        </p:spPr>
        <p:txBody>
          <a:bodyPr lIns="81639" tIns="42452" rIns="81639" bIns="42452">
            <a:prstTxWarp prst="textNoShape">
              <a:avLst/>
            </a:prstTxWarp>
            <a:spAutoFit/>
          </a:bodyPr>
          <a:lstStyle/>
          <a:p>
            <a:pPr marL="675370" lvl="1">
              <a:tabLst>
                <a:tab pos="656650" algn="l"/>
                <a:tab pos="1313299" algn="l"/>
                <a:tab pos="1969949" algn="l"/>
                <a:tab pos="2626599" algn="l"/>
                <a:tab pos="3283248" algn="l"/>
                <a:tab pos="3939898" algn="l"/>
                <a:tab pos="4596548" algn="l"/>
                <a:tab pos="5253198" algn="l"/>
                <a:tab pos="5909847" algn="l"/>
                <a:tab pos="6566497" algn="l"/>
                <a:tab pos="7223147" algn="l"/>
              </a:tabLst>
              <a:defRPr/>
            </a:pPr>
            <a:endParaRPr lang="en-US" sz="1400" dirty="0">
              <a:solidFill>
                <a:srgbClr val="0000FF"/>
              </a:solidFill>
              <a:latin typeface="Tahoma" charset="0"/>
            </a:endParaRPr>
          </a:p>
          <a:p>
            <a:pPr marL="984975" lvl="1" indent="-309605">
              <a:buFont typeface="Arial"/>
              <a:buChar char="•"/>
              <a:tabLst>
                <a:tab pos="656650" algn="l"/>
                <a:tab pos="1313299" algn="l"/>
                <a:tab pos="1969949" algn="l"/>
                <a:tab pos="2626599" algn="l"/>
                <a:tab pos="3283248" algn="l"/>
                <a:tab pos="3939898" algn="l"/>
                <a:tab pos="4596548" algn="l"/>
                <a:tab pos="5253198" algn="l"/>
                <a:tab pos="5909847" algn="l"/>
                <a:tab pos="6566497" algn="l"/>
                <a:tab pos="7223147" algn="l"/>
              </a:tabLst>
              <a:defRPr/>
            </a:pPr>
            <a:r>
              <a:rPr lang="en-US" sz="2000" dirty="0">
                <a:solidFill>
                  <a:srgbClr val="0000FF"/>
                </a:solidFill>
                <a:latin typeface="Tahoma" charset="0"/>
                <a:sym typeface="Wingdings"/>
              </a:rPr>
              <a:t>an embedded permanent chat service</a:t>
            </a:r>
          </a:p>
          <a:p>
            <a:pPr marL="984975" lvl="1" indent="-309605">
              <a:buFont typeface="Arial"/>
              <a:buChar char="•"/>
              <a:tabLst>
                <a:tab pos="656650" algn="l"/>
                <a:tab pos="1313299" algn="l"/>
                <a:tab pos="1969949" algn="l"/>
                <a:tab pos="2626599" algn="l"/>
                <a:tab pos="3283248" algn="l"/>
                <a:tab pos="3939898" algn="l"/>
                <a:tab pos="4596548" algn="l"/>
                <a:tab pos="5253198" algn="l"/>
                <a:tab pos="5909847" algn="l"/>
                <a:tab pos="6566497" algn="l"/>
                <a:tab pos="7223147" algn="l"/>
              </a:tabLst>
              <a:defRPr/>
            </a:pPr>
            <a:r>
              <a:rPr lang="en-US" sz="2000" dirty="0">
                <a:solidFill>
                  <a:srgbClr val="0000FF"/>
                </a:solidFill>
                <a:latin typeface="Tahoma" charset="0"/>
                <a:sym typeface="Wingdings"/>
              </a:rPr>
              <a:t>always active, even when not “connected”</a:t>
            </a:r>
          </a:p>
          <a:p>
            <a:pPr marL="984975" lvl="1" indent="-309605">
              <a:buFont typeface="Arial"/>
              <a:buChar char="•"/>
              <a:tabLst>
                <a:tab pos="656650" algn="l"/>
                <a:tab pos="1313299" algn="l"/>
                <a:tab pos="1969949" algn="l"/>
                <a:tab pos="2626599" algn="l"/>
                <a:tab pos="3283248" algn="l"/>
                <a:tab pos="3939898" algn="l"/>
                <a:tab pos="4596548" algn="l"/>
                <a:tab pos="5253198" algn="l"/>
                <a:tab pos="5909847" algn="l"/>
                <a:tab pos="6566497" algn="l"/>
                <a:tab pos="7223147" algn="l"/>
              </a:tabLst>
              <a:defRPr/>
            </a:pPr>
            <a:r>
              <a:rPr lang="en-US" sz="2000" dirty="0">
                <a:solidFill>
                  <a:srgbClr val="0000FF"/>
                </a:solidFill>
                <a:latin typeface="Tahoma" charset="0"/>
                <a:sym typeface="Wingdings"/>
              </a:rPr>
              <a:t>“send debug info to remote”</a:t>
            </a:r>
          </a:p>
          <a:p>
            <a:pPr marL="984975" lvl="1" indent="-309605">
              <a:buFont typeface="Arial"/>
              <a:buChar char="•"/>
              <a:tabLst>
                <a:tab pos="656650" algn="l"/>
                <a:tab pos="1313299" algn="l"/>
                <a:tab pos="1969949" algn="l"/>
                <a:tab pos="2626599" algn="l"/>
                <a:tab pos="3283248" algn="l"/>
                <a:tab pos="3939898" algn="l"/>
                <a:tab pos="4596548" algn="l"/>
                <a:tab pos="5253198" algn="l"/>
                <a:tab pos="5909847" algn="l"/>
                <a:tab pos="6566497" algn="l"/>
                <a:tab pos="7223147" algn="l"/>
              </a:tabLst>
              <a:defRPr/>
            </a:pPr>
            <a:r>
              <a:rPr lang="en-US" sz="2000" dirty="0">
                <a:solidFill>
                  <a:srgbClr val="0000FF"/>
                </a:solidFill>
                <a:latin typeface="Tahoma" charset="0"/>
                <a:sym typeface="Wingdings"/>
              </a:rPr>
              <a:t>send/receive “audio tone” </a:t>
            </a:r>
            <a:r>
              <a:rPr lang="en-US" sz="2000" dirty="0">
                <a:solidFill>
                  <a:srgbClr val="FF0000"/>
                </a:solidFill>
                <a:latin typeface="Tahoma" charset="0"/>
                <a:sym typeface="Wingdings"/>
              </a:rPr>
              <a:t>and SMPTE </a:t>
            </a:r>
            <a:r>
              <a:rPr lang="en-US" sz="2000" dirty="0">
                <a:solidFill>
                  <a:srgbClr val="0000FF"/>
                </a:solidFill>
                <a:latin typeface="Tahoma" charset="0"/>
                <a:sym typeface="Wingdings"/>
              </a:rPr>
              <a:t>bars to remote</a:t>
            </a:r>
          </a:p>
          <a:p>
            <a:pPr marL="984975" lvl="1" indent="-309605">
              <a:buFont typeface="Arial"/>
              <a:buChar char="•"/>
              <a:tabLst>
                <a:tab pos="656650" algn="l"/>
                <a:tab pos="1313299" algn="l"/>
                <a:tab pos="1969949" algn="l"/>
                <a:tab pos="2626599" algn="l"/>
                <a:tab pos="3283248" algn="l"/>
                <a:tab pos="3939898" algn="l"/>
                <a:tab pos="4596548" algn="l"/>
                <a:tab pos="5253198" algn="l"/>
                <a:tab pos="5909847" algn="l"/>
                <a:tab pos="6566497" algn="l"/>
                <a:tab pos="7223147" algn="l"/>
              </a:tabLst>
              <a:defRPr/>
            </a:pPr>
            <a:r>
              <a:rPr lang="en-US" sz="2000" dirty="0">
                <a:solidFill>
                  <a:srgbClr val="0000FF"/>
                </a:solidFill>
                <a:latin typeface="Tahoma" charset="0"/>
                <a:sym typeface="Wingdings"/>
              </a:rPr>
              <a:t>new detailed “Network Monitor” panel</a:t>
            </a:r>
          </a:p>
          <a:p>
            <a:pPr marL="984975" lvl="1" indent="-309605">
              <a:buFont typeface="Arial"/>
              <a:buChar char="•"/>
              <a:tabLst>
                <a:tab pos="656650" algn="l"/>
                <a:tab pos="1313299" algn="l"/>
                <a:tab pos="1969949" algn="l"/>
                <a:tab pos="2626599" algn="l"/>
                <a:tab pos="3283248" algn="l"/>
                <a:tab pos="3939898" algn="l"/>
                <a:tab pos="4596548" algn="l"/>
                <a:tab pos="5253198" algn="l"/>
                <a:tab pos="5909847" algn="l"/>
                <a:tab pos="6566497" algn="l"/>
                <a:tab pos="7223147" algn="l"/>
              </a:tabLst>
              <a:defRPr/>
            </a:pPr>
            <a:r>
              <a:rPr lang="en-US" sz="2000" dirty="0">
                <a:solidFill>
                  <a:srgbClr val="FF0000"/>
                </a:solidFill>
              </a:rPr>
              <a:t>44 / 48 KHz audio sampling rate</a:t>
            </a:r>
            <a:endParaRPr lang="en-US" sz="2000" dirty="0">
              <a:solidFill>
                <a:srgbClr val="FF0000"/>
              </a:solidFill>
              <a:latin typeface="Tahoma" charset="0"/>
              <a:sym typeface="Wingdings"/>
            </a:endParaRPr>
          </a:p>
          <a:p>
            <a:pPr marL="984975" lvl="1" indent="-309605">
              <a:buFont typeface="Arial"/>
              <a:buChar char="•"/>
              <a:tabLst>
                <a:tab pos="656650" algn="l"/>
                <a:tab pos="1313299" algn="l"/>
                <a:tab pos="1969949" algn="l"/>
                <a:tab pos="2626599" algn="l"/>
                <a:tab pos="3283248" algn="l"/>
                <a:tab pos="3939898" algn="l"/>
                <a:tab pos="4596548" algn="l"/>
                <a:tab pos="5253198" algn="l"/>
                <a:tab pos="5909847" algn="l"/>
                <a:tab pos="6566497" algn="l"/>
                <a:tab pos="7223147" algn="l"/>
              </a:tabLst>
              <a:defRPr/>
            </a:pPr>
            <a:r>
              <a:rPr lang="en-US" sz="2000" dirty="0">
                <a:solidFill>
                  <a:srgbClr val="0000FF"/>
                </a:solidFill>
                <a:latin typeface="Tahoma" charset="0"/>
                <a:sym typeface="Wingdings"/>
              </a:rPr>
              <a:t>multiple video windows layouts</a:t>
            </a:r>
          </a:p>
          <a:p>
            <a:pPr marL="984975" lvl="1" indent="-309605">
              <a:buFont typeface="Arial"/>
              <a:buChar char="•"/>
              <a:tabLst>
                <a:tab pos="656650" algn="l"/>
                <a:tab pos="1313299" algn="l"/>
                <a:tab pos="1969949" algn="l"/>
                <a:tab pos="2626599" algn="l"/>
                <a:tab pos="3283248" algn="l"/>
                <a:tab pos="3939898" algn="l"/>
                <a:tab pos="4596548" algn="l"/>
                <a:tab pos="5253198" algn="l"/>
                <a:tab pos="5909847" algn="l"/>
                <a:tab pos="6566497" algn="l"/>
                <a:tab pos="7223147" algn="l"/>
              </a:tabLst>
              <a:defRPr/>
            </a:pPr>
            <a:r>
              <a:rPr lang="en-US" sz="2000" dirty="0">
                <a:solidFill>
                  <a:srgbClr val="0000FF"/>
                </a:solidFill>
                <a:latin typeface="Tahoma" charset="0"/>
                <a:sym typeface="Wingdings"/>
              </a:rPr>
              <a:t>duplicate remote video window</a:t>
            </a:r>
          </a:p>
          <a:p>
            <a:pPr marL="984975" lvl="1" indent="-309605">
              <a:buFont typeface="Arial"/>
              <a:buChar char="•"/>
              <a:tabLst>
                <a:tab pos="656650" algn="l"/>
                <a:tab pos="1313299" algn="l"/>
                <a:tab pos="1969949" algn="l"/>
                <a:tab pos="2626599" algn="l"/>
                <a:tab pos="3283248" algn="l"/>
                <a:tab pos="3939898" algn="l"/>
                <a:tab pos="4596548" algn="l"/>
                <a:tab pos="5253198" algn="l"/>
                <a:tab pos="5909847" algn="l"/>
                <a:tab pos="6566497" algn="l"/>
                <a:tab pos="7223147" algn="l"/>
              </a:tabLst>
              <a:defRPr/>
            </a:pPr>
            <a:r>
              <a:rPr lang="en-US" sz="2000" dirty="0">
                <a:solidFill>
                  <a:srgbClr val="0000FF"/>
                </a:solidFill>
                <a:latin typeface="Tahoma" charset="0"/>
                <a:sym typeface="Wingdings"/>
              </a:rPr>
              <a:t>fully scalable windows zoom</a:t>
            </a:r>
          </a:p>
          <a:p>
            <a:pPr marL="984975" lvl="1" indent="-309605">
              <a:buFont typeface="Arial"/>
              <a:buChar char="•"/>
              <a:tabLst>
                <a:tab pos="656650" algn="l"/>
                <a:tab pos="1313299" algn="l"/>
                <a:tab pos="1969949" algn="l"/>
                <a:tab pos="2626599" algn="l"/>
                <a:tab pos="3283248" algn="l"/>
                <a:tab pos="3939898" algn="l"/>
                <a:tab pos="4596548" algn="l"/>
                <a:tab pos="5253198" algn="l"/>
                <a:tab pos="5909847" algn="l"/>
                <a:tab pos="6566497" algn="l"/>
                <a:tab pos="7223147" algn="l"/>
              </a:tabLst>
              <a:defRPr/>
            </a:pPr>
            <a:r>
              <a:rPr lang="en-US" sz="2000" dirty="0">
                <a:solidFill>
                  <a:srgbClr val="FF0000"/>
                </a:solidFill>
                <a:latin typeface="Tahoma" charset="0"/>
                <a:sym typeface="Wingdings"/>
              </a:rPr>
              <a:t>Very</a:t>
            </a:r>
            <a:r>
              <a:rPr lang="en-US" sz="2000" dirty="0">
                <a:solidFill>
                  <a:srgbClr val="0000FF"/>
                </a:solidFill>
                <a:latin typeface="Tahoma" charset="0"/>
                <a:sym typeface="Wingdings"/>
              </a:rPr>
              <a:t> fast JPEG video compression</a:t>
            </a:r>
          </a:p>
          <a:p>
            <a:pPr marL="984975" lvl="1" indent="-309605">
              <a:buFont typeface="Arial"/>
              <a:buChar char="•"/>
              <a:tabLst>
                <a:tab pos="656650" algn="l"/>
                <a:tab pos="1313299" algn="l"/>
                <a:tab pos="1969949" algn="l"/>
                <a:tab pos="2626599" algn="l"/>
                <a:tab pos="3283248" algn="l"/>
                <a:tab pos="3939898" algn="l"/>
                <a:tab pos="4596548" algn="l"/>
                <a:tab pos="5253198" algn="l"/>
                <a:tab pos="5909847" algn="l"/>
                <a:tab pos="6566497" algn="l"/>
                <a:tab pos="7223147" algn="l"/>
              </a:tabLst>
              <a:defRPr/>
            </a:pPr>
            <a:r>
              <a:rPr lang="en-US" sz="2000" dirty="0">
                <a:solidFill>
                  <a:srgbClr val="0000FF"/>
                </a:solidFill>
                <a:latin typeface="Tahoma" charset="0"/>
                <a:sym typeface="Wingdings"/>
              </a:rPr>
              <a:t>Digital HD cameras, </a:t>
            </a:r>
            <a:r>
              <a:rPr lang="en-US" sz="2000" dirty="0">
                <a:solidFill>
                  <a:srgbClr val="FF0000"/>
                </a:solidFill>
                <a:latin typeface="Tahoma" charset="0"/>
                <a:sym typeface="Wingdings"/>
              </a:rPr>
              <a:t>up to 120fps</a:t>
            </a:r>
          </a:p>
          <a:p>
            <a:pPr marL="984975" lvl="1" indent="-309605">
              <a:buFont typeface="Arial"/>
              <a:buChar char="•"/>
              <a:tabLst>
                <a:tab pos="656650" algn="l"/>
                <a:tab pos="1313299" algn="l"/>
                <a:tab pos="1969949" algn="l"/>
                <a:tab pos="2626599" algn="l"/>
                <a:tab pos="3283248" algn="l"/>
                <a:tab pos="3939898" algn="l"/>
                <a:tab pos="4596548" algn="l"/>
                <a:tab pos="5253198" algn="l"/>
                <a:tab pos="5909847" algn="l"/>
                <a:tab pos="6566497" algn="l"/>
                <a:tab pos="7223147" algn="l"/>
              </a:tabLst>
              <a:defRPr/>
            </a:pPr>
            <a:r>
              <a:rPr lang="en-US" sz="2000" dirty="0">
                <a:solidFill>
                  <a:srgbClr val="0000FF"/>
                </a:solidFill>
                <a:latin typeface="Tahoma" charset="0"/>
              </a:rPr>
              <a:t>Audio Only sessions (if needed)</a:t>
            </a:r>
          </a:p>
          <a:p>
            <a:pPr marL="984975" lvl="1" indent="-309605">
              <a:buFont typeface="Arial"/>
              <a:buChar char="•"/>
              <a:tabLst>
                <a:tab pos="656650" algn="l"/>
                <a:tab pos="1313299" algn="l"/>
                <a:tab pos="1969949" algn="l"/>
                <a:tab pos="2626599" algn="l"/>
                <a:tab pos="3283248" algn="l"/>
                <a:tab pos="3939898" algn="l"/>
                <a:tab pos="4596548" algn="l"/>
                <a:tab pos="5253198" algn="l"/>
                <a:tab pos="5909847" algn="l"/>
                <a:tab pos="6566497" algn="l"/>
                <a:tab pos="7223147" algn="l"/>
              </a:tabLst>
              <a:defRPr/>
            </a:pPr>
            <a:r>
              <a:rPr lang="en-US" sz="2000" dirty="0">
                <a:solidFill>
                  <a:srgbClr val="0000FF"/>
                </a:solidFill>
                <a:latin typeface="Tahoma" charset="0"/>
              </a:rPr>
              <a:t>Full recording of A/V sessions</a:t>
            </a:r>
          </a:p>
          <a:p>
            <a:pPr marL="984975" lvl="1" indent="-309605">
              <a:buFont typeface="Arial"/>
              <a:buChar char="•"/>
              <a:tabLst>
                <a:tab pos="656650" algn="l"/>
                <a:tab pos="1313299" algn="l"/>
                <a:tab pos="1969949" algn="l"/>
                <a:tab pos="2626599" algn="l"/>
                <a:tab pos="3283248" algn="l"/>
                <a:tab pos="3939898" algn="l"/>
                <a:tab pos="4596548" algn="l"/>
                <a:tab pos="5253198" algn="l"/>
                <a:tab pos="5909847" algn="l"/>
                <a:tab pos="6566497" algn="l"/>
                <a:tab pos="7223147" algn="l"/>
              </a:tabLst>
              <a:defRPr/>
            </a:pPr>
            <a:r>
              <a:rPr lang="en-US" sz="2000" dirty="0" err="1">
                <a:solidFill>
                  <a:srgbClr val="0000FF"/>
                </a:solidFill>
                <a:latin typeface="Tahoma" charset="0"/>
              </a:rPr>
              <a:t>LoLa</a:t>
            </a:r>
            <a:r>
              <a:rPr lang="en-US" sz="2000" dirty="0">
                <a:solidFill>
                  <a:srgbClr val="0000FF"/>
                </a:solidFill>
                <a:latin typeface="Tahoma" charset="0"/>
              </a:rPr>
              <a:t>-Tester traffic generator</a:t>
            </a:r>
          </a:p>
          <a:p>
            <a:pPr marL="984975" lvl="1" indent="-309605">
              <a:buFont typeface="Arial"/>
              <a:buChar char="•"/>
              <a:tabLst>
                <a:tab pos="656650" algn="l"/>
                <a:tab pos="1313299" algn="l"/>
                <a:tab pos="1969949" algn="l"/>
                <a:tab pos="2626599" algn="l"/>
                <a:tab pos="3283248" algn="l"/>
                <a:tab pos="3939898" algn="l"/>
                <a:tab pos="4596548" algn="l"/>
                <a:tab pos="5253198" algn="l"/>
                <a:tab pos="5909847" algn="l"/>
                <a:tab pos="6566497" algn="l"/>
                <a:tab pos="7223147" algn="l"/>
              </a:tabLst>
              <a:defRPr/>
            </a:pPr>
            <a:r>
              <a:rPr lang="en-US" sz="2000" dirty="0">
                <a:solidFill>
                  <a:srgbClr val="FF0000"/>
                </a:solidFill>
                <a:latin typeface="Tahoma" charset="0"/>
                <a:sym typeface="Wingdings"/>
              </a:rPr>
              <a:t>Full Windows10 support</a:t>
            </a:r>
          </a:p>
        </p:txBody>
      </p:sp>
      <p:sp>
        <p:nvSpPr>
          <p:cNvPr id="5" name="TextBox 4"/>
          <p:cNvSpPr txBox="1">
            <a:spLocks noChangeArrowheads="1"/>
          </p:cNvSpPr>
          <p:nvPr/>
        </p:nvSpPr>
        <p:spPr bwMode="auto">
          <a:xfrm>
            <a:off x="611560" y="107920"/>
            <a:ext cx="8305800" cy="584776"/>
          </a:xfrm>
          <a:prstGeom prst="rect">
            <a:avLst/>
          </a:prstGeom>
          <a:noFill/>
          <a:ln w="9525">
            <a:noFill/>
            <a:miter lim="800000"/>
            <a:headEnd/>
            <a:tailEnd/>
          </a:ln>
        </p:spPr>
        <p:txBody>
          <a:bodyPr wrap="square">
            <a:prstTxWarp prst="textNoShape">
              <a:avLst/>
            </a:prstTxWarp>
            <a:spAutoFit/>
          </a:bodyPr>
          <a:lstStyle/>
          <a:p>
            <a:pPr algn="ctr"/>
            <a:r>
              <a:rPr lang="en-US" sz="3200" b="1" dirty="0" err="1">
                <a:solidFill>
                  <a:srgbClr val="800000"/>
                </a:solidFill>
                <a:latin typeface="Verdana" pitchFamily="1" charset="0"/>
                <a:ea typeface="Verdana" pitchFamily="1" charset="0"/>
                <a:cs typeface="Verdana" pitchFamily="1" charset="0"/>
              </a:rPr>
              <a:t>LoLa</a:t>
            </a:r>
            <a:r>
              <a:rPr lang="en-US" sz="3200" b="1" dirty="0">
                <a:solidFill>
                  <a:srgbClr val="800000"/>
                </a:solidFill>
                <a:latin typeface="Verdana" pitchFamily="1" charset="0"/>
                <a:ea typeface="Verdana" pitchFamily="1" charset="0"/>
                <a:cs typeface="Verdana" pitchFamily="1" charset="0"/>
              </a:rPr>
              <a:t> v1.5.0 answers</a:t>
            </a:r>
          </a:p>
        </p:txBody>
      </p:sp>
    </p:spTree>
    <p:extLst>
      <p:ext uri="{BB962C8B-B14F-4D97-AF65-F5344CB8AC3E}">
        <p14:creationId xmlns:p14="http://schemas.microsoft.com/office/powerpoint/2010/main" val="61810038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ChangeArrowheads="1"/>
          </p:cNvSpPr>
          <p:nvPr/>
        </p:nvSpPr>
        <p:spPr bwMode="auto">
          <a:xfrm>
            <a:off x="-180528" y="1622917"/>
            <a:ext cx="9217024" cy="1079399"/>
          </a:xfrm>
          <a:prstGeom prst="rect">
            <a:avLst/>
          </a:prstGeom>
          <a:noFill/>
          <a:ln w="9525">
            <a:noFill/>
            <a:round/>
            <a:headEnd/>
            <a:tailEnd/>
          </a:ln>
        </p:spPr>
        <p:txBody>
          <a:bodyPr wrap="square" lIns="90000" tIns="46800" rIns="90000" bIns="46800">
            <a:prstTxWarp prst="textNoShape">
              <a:avLst/>
            </a:prstTxWarp>
            <a:spAutoFit/>
          </a:bodyPr>
          <a:lstStyle/>
          <a:p>
            <a:pPr lvl="1">
              <a:buFont typeface="Arial" pitchFamily="1" charset="0"/>
              <a:buChar cha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pPr>
            <a:r>
              <a:rPr lang="en-US" sz="1600" dirty="0">
                <a:solidFill>
                  <a:srgbClr val="000000"/>
                </a:solidFill>
                <a:latin typeface="Verdana" pitchFamily="1" charset="0"/>
                <a:ea typeface="Verdana" pitchFamily="1" charset="0"/>
                <a:cs typeface="Verdana" pitchFamily="1" charset="0"/>
              </a:rPr>
              <a:t> at least an </a:t>
            </a:r>
            <a:r>
              <a:rPr lang="en-US" sz="1600" dirty="0">
                <a:solidFill>
                  <a:srgbClr val="FF0000"/>
                </a:solidFill>
                <a:latin typeface="Verdana" pitchFamily="1" charset="0"/>
                <a:ea typeface="Verdana" pitchFamily="1" charset="0"/>
                <a:cs typeface="Verdana" pitchFamily="1" charset="0"/>
              </a:rPr>
              <a:t>i7</a:t>
            </a:r>
            <a:r>
              <a:rPr lang="en-US" sz="1600" dirty="0">
                <a:solidFill>
                  <a:srgbClr val="000000"/>
                </a:solidFill>
                <a:latin typeface="Verdana" pitchFamily="1" charset="0"/>
                <a:ea typeface="Verdana" pitchFamily="1" charset="0"/>
                <a:cs typeface="Verdana" pitchFamily="1" charset="0"/>
              </a:rPr>
              <a:t> </a:t>
            </a:r>
            <a:r>
              <a:rPr lang="en-US" sz="1600" dirty="0" err="1">
                <a:solidFill>
                  <a:srgbClr val="000000"/>
                </a:solidFill>
                <a:latin typeface="Verdana" pitchFamily="1" charset="0"/>
                <a:ea typeface="Verdana" pitchFamily="1" charset="0"/>
                <a:cs typeface="Verdana" pitchFamily="1" charset="0"/>
              </a:rPr>
              <a:t>quadcore</a:t>
            </a:r>
            <a:r>
              <a:rPr lang="en-US" sz="1600" dirty="0">
                <a:solidFill>
                  <a:srgbClr val="000000"/>
                </a:solidFill>
                <a:latin typeface="Verdana" pitchFamily="1" charset="0"/>
                <a:ea typeface="Verdana" pitchFamily="1" charset="0"/>
                <a:cs typeface="Verdana" pitchFamily="1" charset="0"/>
              </a:rPr>
              <a:t> (</a:t>
            </a:r>
            <a:r>
              <a:rPr lang="en-US" sz="1600" dirty="0">
                <a:solidFill>
                  <a:srgbClr val="FF0000"/>
                </a:solidFill>
                <a:latin typeface="Verdana" pitchFamily="1" charset="0"/>
                <a:ea typeface="Verdana" pitchFamily="1" charset="0"/>
                <a:cs typeface="Verdana" pitchFamily="1" charset="0"/>
              </a:rPr>
              <a:t>i7 </a:t>
            </a:r>
            <a:r>
              <a:rPr lang="en-US" sz="1600" dirty="0" err="1">
                <a:solidFill>
                  <a:srgbClr val="FF0000"/>
                </a:solidFill>
                <a:latin typeface="Verdana" pitchFamily="1" charset="0"/>
                <a:ea typeface="Verdana" pitchFamily="1" charset="0"/>
                <a:cs typeface="Verdana" pitchFamily="1" charset="0"/>
              </a:rPr>
              <a:t>octacore</a:t>
            </a:r>
            <a:r>
              <a:rPr lang="en-US" sz="1600" dirty="0">
                <a:solidFill>
                  <a:srgbClr val="FF0000"/>
                </a:solidFill>
                <a:latin typeface="Verdana" pitchFamily="1" charset="0"/>
                <a:ea typeface="Verdana" pitchFamily="1" charset="0"/>
                <a:cs typeface="Verdana" pitchFamily="1" charset="0"/>
              </a:rPr>
              <a:t> or more is really suggested</a:t>
            </a:r>
            <a:r>
              <a:rPr lang="en-US" sz="1600" dirty="0">
                <a:solidFill>
                  <a:srgbClr val="000000"/>
                </a:solidFill>
                <a:latin typeface="Verdana" pitchFamily="1" charset="0"/>
                <a:ea typeface="Verdana" pitchFamily="1" charset="0"/>
                <a:cs typeface="Verdana" pitchFamily="1" charset="0"/>
              </a:rPr>
              <a:t>)</a:t>
            </a:r>
          </a:p>
          <a:p>
            <a:pPr lvl="1">
              <a:buFont typeface="Arial" pitchFamily="1" charset="0"/>
              <a:buChar cha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pPr>
            <a:r>
              <a:rPr lang="en-US" sz="1600" dirty="0">
                <a:solidFill>
                  <a:srgbClr val="000000"/>
                </a:solidFill>
                <a:latin typeface="Verdana" pitchFamily="1" charset="0"/>
                <a:ea typeface="Verdana" pitchFamily="1" charset="0"/>
                <a:cs typeface="Verdana" pitchFamily="1" charset="0"/>
              </a:rPr>
              <a:t> some Xeon processors have issues in handling HD and USB3 video</a:t>
            </a:r>
          </a:p>
          <a:p>
            <a:pPr lvl="1">
              <a:buFont typeface="Arial" pitchFamily="1" charset="0"/>
              <a:buChar cha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pPr>
            <a:r>
              <a:rPr lang="en-US" sz="1600" dirty="0">
                <a:solidFill>
                  <a:srgbClr val="000000"/>
                </a:solidFill>
                <a:latin typeface="Verdana" pitchFamily="1" charset="0"/>
                <a:ea typeface="Verdana" pitchFamily="1" charset="0"/>
                <a:cs typeface="Verdana" pitchFamily="1" charset="0"/>
              </a:rPr>
              <a:t> not all USB3 interfaces are ok, </a:t>
            </a:r>
            <a:r>
              <a:rPr lang="en-US" sz="1600" dirty="0">
                <a:solidFill>
                  <a:srgbClr val="FF0000"/>
                </a:solidFill>
                <a:latin typeface="Verdana" pitchFamily="1" charset="0"/>
                <a:ea typeface="Verdana" pitchFamily="1" charset="0"/>
                <a:cs typeface="Verdana" pitchFamily="1" charset="0"/>
              </a:rPr>
              <a:t>but more become supported</a:t>
            </a:r>
            <a:r>
              <a:rPr lang="en-US" sz="1600" dirty="0">
                <a:solidFill>
                  <a:srgbClr val="000000"/>
                </a:solidFill>
                <a:latin typeface="Verdana" pitchFamily="1" charset="0"/>
                <a:ea typeface="Verdana" pitchFamily="1" charset="0"/>
                <a:cs typeface="Verdana" pitchFamily="1" charset="0"/>
              </a:rPr>
              <a:t>!</a:t>
            </a:r>
          </a:p>
          <a:p>
            <a:pPr lvl="1">
              <a:buFont typeface="Arial" pitchFamily="1" charset="0"/>
              <a:buChar cha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pPr>
            <a:r>
              <a:rPr lang="en-US" sz="1600" dirty="0">
                <a:solidFill>
                  <a:srgbClr val="000000"/>
                </a:solidFill>
                <a:latin typeface="Verdana" pitchFamily="1" charset="0"/>
                <a:ea typeface="Verdana" pitchFamily="1" charset="0"/>
                <a:cs typeface="Verdana" pitchFamily="1" charset="0"/>
              </a:rPr>
              <a:t> some “brand built” workstations have bus performance issues (</a:t>
            </a:r>
            <a:r>
              <a:rPr lang="en-US" sz="1600" dirty="0">
                <a:solidFill>
                  <a:srgbClr val="FF0000"/>
                </a:solidFill>
                <a:latin typeface="Verdana" pitchFamily="1" charset="0"/>
                <a:ea typeface="Verdana" pitchFamily="1" charset="0"/>
                <a:cs typeface="Verdana" pitchFamily="1" charset="0"/>
              </a:rPr>
              <a:t>go for gaming PC</a:t>
            </a:r>
            <a:r>
              <a:rPr lang="en-US" sz="1600" dirty="0">
                <a:solidFill>
                  <a:srgbClr val="000000"/>
                </a:solidFill>
                <a:latin typeface="Verdana" pitchFamily="1" charset="0"/>
                <a:ea typeface="Verdana" pitchFamily="1" charset="0"/>
                <a:cs typeface="Verdana" pitchFamily="1" charset="0"/>
              </a:rPr>
              <a:t>)</a:t>
            </a:r>
          </a:p>
        </p:txBody>
      </p:sp>
      <p:sp>
        <p:nvSpPr>
          <p:cNvPr id="94211" name="Rectangle 4"/>
          <p:cNvSpPr>
            <a:spLocks noChangeArrowheads="1"/>
          </p:cNvSpPr>
          <p:nvPr/>
        </p:nvSpPr>
        <p:spPr bwMode="auto">
          <a:xfrm>
            <a:off x="1187624" y="836712"/>
            <a:ext cx="6769100" cy="648512"/>
          </a:xfrm>
          <a:prstGeom prst="rect">
            <a:avLst/>
          </a:prstGeom>
          <a:noFill/>
          <a:ln w="9525">
            <a:noFill/>
            <a:round/>
            <a:headEnd/>
            <a:tailEnd/>
          </a:ln>
        </p:spPr>
        <p:txBody>
          <a:bodyPr lIns="90000" tIns="46800" rIns="90000" bIns="46800">
            <a:prstTxWarp prst="textNoShape">
              <a:avLst/>
            </a:prstTxWarp>
            <a:sp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800" b="1" dirty="0" err="1">
                <a:solidFill>
                  <a:srgbClr val="000000"/>
                </a:solidFill>
                <a:latin typeface="Verdana" pitchFamily="1" charset="0"/>
                <a:ea typeface="Verdana" pitchFamily="1" charset="0"/>
                <a:cs typeface="Verdana" pitchFamily="1" charset="0"/>
              </a:rPr>
              <a:t>Analog</a:t>
            </a:r>
            <a:r>
              <a:rPr lang="it-IT" sz="1800" b="1" dirty="0">
                <a:solidFill>
                  <a:srgbClr val="000000"/>
                </a:solidFill>
                <a:latin typeface="Verdana" pitchFamily="1" charset="0"/>
                <a:ea typeface="Verdana" pitchFamily="1" charset="0"/>
                <a:cs typeface="Verdana" pitchFamily="1" charset="0"/>
              </a:rPr>
              <a:t> SD </a:t>
            </a:r>
            <a:r>
              <a:rPr lang="it-IT" sz="1800" b="1" dirty="0" err="1">
                <a:solidFill>
                  <a:srgbClr val="000000"/>
                </a:solidFill>
                <a:latin typeface="Verdana" pitchFamily="1" charset="0"/>
                <a:ea typeface="Verdana" pitchFamily="1" charset="0"/>
                <a:cs typeface="Verdana" pitchFamily="1" charset="0"/>
              </a:rPr>
              <a:t>cameras</a:t>
            </a:r>
            <a:r>
              <a:rPr lang="it-IT" sz="1800" b="1" dirty="0">
                <a:solidFill>
                  <a:srgbClr val="000000"/>
                </a:solidFill>
                <a:latin typeface="Verdana" pitchFamily="1" charset="0"/>
                <a:ea typeface="Verdana" pitchFamily="1" charset="0"/>
                <a:cs typeface="Verdana" pitchFamily="1" charset="0"/>
              </a:rPr>
              <a:t> are </a:t>
            </a:r>
            <a:r>
              <a:rPr lang="it-IT" sz="1800" b="1" dirty="0" err="1">
                <a:solidFill>
                  <a:srgbClr val="000000"/>
                </a:solidFill>
                <a:latin typeface="Verdana" pitchFamily="1" charset="0"/>
                <a:ea typeface="Verdana" pitchFamily="1" charset="0"/>
                <a:cs typeface="Verdana" pitchFamily="1" charset="0"/>
              </a:rPr>
              <a:t>history</a:t>
            </a:r>
            <a:r>
              <a:rPr lang="mr-IN" sz="1800" b="1" dirty="0">
                <a:solidFill>
                  <a:srgbClr val="000000"/>
                </a:solidFill>
                <a:latin typeface="Verdana" pitchFamily="1" charset="0"/>
                <a:ea typeface="Verdana" pitchFamily="1" charset="0"/>
                <a:cs typeface="Verdana" pitchFamily="1" charset="0"/>
              </a:rPr>
              <a:t>…</a:t>
            </a:r>
            <a:r>
              <a:rPr lang="en-US" sz="1800" b="1" dirty="0">
                <a:solidFill>
                  <a:srgbClr val="000000"/>
                </a:solidFill>
                <a:latin typeface="Verdana" pitchFamily="1" charset="0"/>
                <a:ea typeface="Verdana" pitchFamily="1" charset="0"/>
                <a:cs typeface="Verdana" pitchFamily="1" charset="0"/>
              </a:rPr>
              <a:t> but</a:t>
            </a: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800" b="1" dirty="0">
                <a:solidFill>
                  <a:srgbClr val="000000"/>
                </a:solidFill>
                <a:latin typeface="Verdana" pitchFamily="1" charset="0"/>
                <a:ea typeface="Verdana" pitchFamily="1" charset="0"/>
                <a:cs typeface="Verdana" pitchFamily="1" charset="0"/>
              </a:rPr>
              <a:t>HD/</a:t>
            </a:r>
            <a:r>
              <a:rPr lang="it-IT" sz="1800" b="1" dirty="0" err="1">
                <a:solidFill>
                  <a:srgbClr val="000000"/>
                </a:solidFill>
                <a:latin typeface="Verdana" pitchFamily="1" charset="0"/>
                <a:ea typeface="Verdana" pitchFamily="1" charset="0"/>
                <a:cs typeface="Verdana" pitchFamily="1" charset="0"/>
              </a:rPr>
              <a:t>digital</a:t>
            </a:r>
            <a:r>
              <a:rPr lang="it-IT" sz="1800" b="1" dirty="0">
                <a:solidFill>
                  <a:srgbClr val="000000"/>
                </a:solidFill>
                <a:latin typeface="Verdana" pitchFamily="1" charset="0"/>
                <a:ea typeface="Verdana" pitchFamily="1" charset="0"/>
                <a:cs typeface="Verdana" pitchFamily="1" charset="0"/>
              </a:rPr>
              <a:t> </a:t>
            </a:r>
            <a:r>
              <a:rPr lang="it-IT" sz="1800" b="1" dirty="0" err="1">
                <a:solidFill>
                  <a:srgbClr val="000000"/>
                </a:solidFill>
                <a:latin typeface="Verdana" pitchFamily="1" charset="0"/>
                <a:ea typeface="Verdana" pitchFamily="1" charset="0"/>
                <a:cs typeface="Verdana" pitchFamily="1" charset="0"/>
              </a:rPr>
              <a:t>cameras</a:t>
            </a:r>
            <a:r>
              <a:rPr lang="it-IT" sz="1800" b="1" dirty="0">
                <a:solidFill>
                  <a:srgbClr val="000000"/>
                </a:solidFill>
                <a:latin typeface="Verdana" pitchFamily="1" charset="0"/>
                <a:ea typeface="Verdana" pitchFamily="1" charset="0"/>
                <a:cs typeface="Verdana" pitchFamily="1" charset="0"/>
              </a:rPr>
              <a:t> </a:t>
            </a:r>
            <a:r>
              <a:rPr lang="it-IT" sz="1800" b="1" dirty="0" err="1">
                <a:solidFill>
                  <a:srgbClr val="000000"/>
                </a:solidFill>
                <a:latin typeface="Verdana" pitchFamily="1" charset="0"/>
                <a:ea typeface="Verdana" pitchFamily="1" charset="0"/>
                <a:cs typeface="Verdana" pitchFamily="1" charset="0"/>
              </a:rPr>
              <a:t>require</a:t>
            </a:r>
            <a:r>
              <a:rPr lang="it-IT" sz="1800" b="1" dirty="0">
                <a:solidFill>
                  <a:srgbClr val="000000"/>
                </a:solidFill>
                <a:latin typeface="Verdana" pitchFamily="1" charset="0"/>
                <a:ea typeface="Verdana" pitchFamily="1" charset="0"/>
                <a:cs typeface="Verdana" pitchFamily="1" charset="0"/>
              </a:rPr>
              <a:t> a bit more </a:t>
            </a:r>
            <a:r>
              <a:rPr lang="it-IT" sz="1800" b="1" dirty="0" err="1">
                <a:solidFill>
                  <a:srgbClr val="000000"/>
                </a:solidFill>
                <a:latin typeface="Verdana" pitchFamily="1" charset="0"/>
                <a:ea typeface="Verdana" pitchFamily="1" charset="0"/>
                <a:cs typeface="Verdana" pitchFamily="1" charset="0"/>
              </a:rPr>
              <a:t>than</a:t>
            </a:r>
            <a:r>
              <a:rPr lang="it-IT" sz="1800" b="1" dirty="0">
                <a:solidFill>
                  <a:srgbClr val="000000"/>
                </a:solidFill>
                <a:latin typeface="Verdana" pitchFamily="1" charset="0"/>
                <a:ea typeface="Verdana" pitchFamily="1" charset="0"/>
                <a:cs typeface="Verdana" pitchFamily="1" charset="0"/>
              </a:rPr>
              <a:t> SD</a:t>
            </a:r>
            <a:r>
              <a:rPr lang="is-IS" sz="1800" b="1" dirty="0">
                <a:solidFill>
                  <a:srgbClr val="000000"/>
                </a:solidFill>
                <a:latin typeface="Verdana" pitchFamily="1" charset="0"/>
                <a:ea typeface="Verdana" pitchFamily="1" charset="0"/>
                <a:cs typeface="Verdana" pitchFamily="1" charset="0"/>
              </a:rPr>
              <a:t>…</a:t>
            </a:r>
            <a:endParaRPr lang="it-IT" sz="1800" b="1" dirty="0">
              <a:solidFill>
                <a:srgbClr val="000000"/>
              </a:solidFill>
              <a:latin typeface="Verdana" pitchFamily="1" charset="0"/>
              <a:ea typeface="Verdana" pitchFamily="1" charset="0"/>
              <a:cs typeface="Verdana" pitchFamily="1" charset="0"/>
            </a:endParaRPr>
          </a:p>
        </p:txBody>
      </p:sp>
      <p:pic>
        <p:nvPicPr>
          <p:cNvPr id="94212" name="Picture 5"/>
          <p:cNvPicPr>
            <a:picLocks noChangeAspect="1"/>
          </p:cNvPicPr>
          <p:nvPr/>
        </p:nvPicPr>
        <p:blipFill>
          <a:blip r:embed="rId3"/>
          <a:srcRect/>
          <a:stretch>
            <a:fillRect/>
          </a:stretch>
        </p:blipFill>
        <p:spPr bwMode="auto">
          <a:xfrm>
            <a:off x="574850" y="3200559"/>
            <a:ext cx="3024336" cy="2891658"/>
          </a:xfrm>
          <a:prstGeom prst="rect">
            <a:avLst/>
          </a:prstGeom>
          <a:noFill/>
          <a:ln w="9525">
            <a:noFill/>
            <a:miter lim="800000"/>
            <a:headEnd/>
            <a:tailEnd/>
          </a:ln>
        </p:spPr>
      </p:pic>
      <p:sp>
        <p:nvSpPr>
          <p:cNvPr id="94213" name="TextBox 5"/>
          <p:cNvSpPr txBox="1">
            <a:spLocks noChangeArrowheads="1"/>
          </p:cNvSpPr>
          <p:nvPr/>
        </p:nvSpPr>
        <p:spPr bwMode="auto">
          <a:xfrm>
            <a:off x="539552" y="152400"/>
            <a:ext cx="8064896" cy="584776"/>
          </a:xfrm>
          <a:prstGeom prst="rect">
            <a:avLst/>
          </a:prstGeom>
          <a:noFill/>
          <a:ln w="9525">
            <a:noFill/>
            <a:miter lim="800000"/>
            <a:headEnd/>
            <a:tailEnd/>
          </a:ln>
        </p:spPr>
        <p:txBody>
          <a:bodyPr wrap="square">
            <a:prstTxWarp prst="textNoShape">
              <a:avLst/>
            </a:prstTxWarp>
            <a:spAutoFit/>
          </a:bodyPr>
          <a:lstStyle/>
          <a:p>
            <a:pPr algn="ctr"/>
            <a:r>
              <a:rPr lang="en-US" sz="3200" b="1" dirty="0" err="1">
                <a:solidFill>
                  <a:srgbClr val="800000"/>
                </a:solidFill>
                <a:latin typeface="Verdana" pitchFamily="1" charset="0"/>
                <a:ea typeface="Verdana" pitchFamily="1" charset="0"/>
                <a:cs typeface="Verdana" pitchFamily="1" charset="0"/>
              </a:rPr>
              <a:t>LoLa</a:t>
            </a:r>
            <a:r>
              <a:rPr lang="en-US" sz="3200" b="1" dirty="0">
                <a:solidFill>
                  <a:srgbClr val="800000"/>
                </a:solidFill>
                <a:latin typeface="Verdana" pitchFamily="1" charset="0"/>
                <a:ea typeface="Verdana" pitchFamily="1" charset="0"/>
                <a:cs typeface="Verdana" pitchFamily="1" charset="0"/>
              </a:rPr>
              <a:t>: upgrades to HD/digital</a:t>
            </a:r>
          </a:p>
        </p:txBody>
      </p:sp>
      <p:sp>
        <p:nvSpPr>
          <p:cNvPr id="6" name="Rectangle 4"/>
          <p:cNvSpPr>
            <a:spLocks noChangeArrowheads="1"/>
          </p:cNvSpPr>
          <p:nvPr/>
        </p:nvSpPr>
        <p:spPr bwMode="auto">
          <a:xfrm>
            <a:off x="3995936" y="2924944"/>
            <a:ext cx="4392488" cy="925511"/>
          </a:xfrm>
          <a:prstGeom prst="rect">
            <a:avLst/>
          </a:prstGeom>
          <a:noFill/>
          <a:ln w="9525">
            <a:noFill/>
            <a:round/>
            <a:headEnd/>
            <a:tailEnd/>
          </a:ln>
        </p:spPr>
        <p:txBody>
          <a:bodyPr wrap="square" lIns="90000" tIns="46800" rIns="90000" bIns="46800">
            <a:prstTxWarp prst="textNoShape">
              <a:avLst/>
            </a:prstTxWarp>
            <a:sp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800" b="1" dirty="0">
                <a:solidFill>
                  <a:srgbClr val="000000"/>
                </a:solidFill>
                <a:latin typeface="Verdana" pitchFamily="1" charset="0"/>
                <a:ea typeface="Verdana" pitchFamily="1" charset="0"/>
                <a:cs typeface="Verdana" pitchFamily="1" charset="0"/>
              </a:rPr>
              <a:t>It is not not just replacing the camera and in case adding a USB3 </a:t>
            </a:r>
            <a:r>
              <a:rPr lang="en-US" sz="1800" b="1" dirty="0">
                <a:solidFill>
                  <a:schemeClr val="bg1">
                    <a:lumMod val="65000"/>
                  </a:schemeClr>
                </a:solidFill>
                <a:latin typeface="Verdana" pitchFamily="1" charset="0"/>
                <a:ea typeface="Verdana" pitchFamily="1" charset="0"/>
                <a:cs typeface="Verdana" pitchFamily="1" charset="0"/>
              </a:rPr>
              <a:t>or </a:t>
            </a:r>
            <a:r>
              <a:rPr lang="en-US" sz="1800" b="1" dirty="0" err="1">
                <a:solidFill>
                  <a:schemeClr val="bg1">
                    <a:lumMod val="65000"/>
                  </a:schemeClr>
                </a:solidFill>
                <a:latin typeface="Verdana" pitchFamily="1" charset="0"/>
                <a:ea typeface="Verdana" pitchFamily="1" charset="0"/>
                <a:cs typeface="Verdana" pitchFamily="1" charset="0"/>
              </a:rPr>
              <a:t>BitFlow</a:t>
            </a:r>
            <a:r>
              <a:rPr lang="en-US" sz="1800" b="1" dirty="0">
                <a:solidFill>
                  <a:schemeClr val="bg1">
                    <a:lumMod val="65000"/>
                  </a:schemeClr>
                </a:solidFill>
                <a:latin typeface="Verdana" pitchFamily="1" charset="0"/>
                <a:ea typeface="Verdana" pitchFamily="1" charset="0"/>
                <a:cs typeface="Verdana" pitchFamily="1" charset="0"/>
              </a:rPr>
              <a:t> CXP card</a:t>
            </a:r>
            <a:r>
              <a:rPr lang="is-IS" sz="1800" b="1" dirty="0">
                <a:solidFill>
                  <a:schemeClr val="bg1">
                    <a:lumMod val="65000"/>
                  </a:schemeClr>
                </a:solidFill>
                <a:latin typeface="Verdana" pitchFamily="1" charset="0"/>
                <a:ea typeface="Verdana" pitchFamily="1" charset="0"/>
                <a:cs typeface="Verdana" pitchFamily="1" charset="0"/>
              </a:rPr>
              <a:t>…</a:t>
            </a:r>
            <a:endParaRPr lang="it-IT" sz="1800" b="1" dirty="0">
              <a:solidFill>
                <a:schemeClr val="bg1">
                  <a:lumMod val="65000"/>
                </a:schemeClr>
              </a:solidFill>
              <a:latin typeface="Verdana" pitchFamily="1" charset="0"/>
              <a:ea typeface="Verdana" pitchFamily="1" charset="0"/>
              <a:cs typeface="Verdana" pitchFamily="1" charset="0"/>
            </a:endParaRPr>
          </a:p>
        </p:txBody>
      </p:sp>
      <p:pic>
        <p:nvPicPr>
          <p:cNvPr id="7" name="Picture 5"/>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788024" y="4149080"/>
            <a:ext cx="2362200" cy="1495425"/>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ChangeArrowheads="1"/>
          </p:cNvSpPr>
          <p:nvPr/>
        </p:nvSpPr>
        <p:spPr bwMode="auto">
          <a:xfrm>
            <a:off x="1835696" y="864488"/>
            <a:ext cx="4752528" cy="340735"/>
          </a:xfrm>
          <a:prstGeom prst="rect">
            <a:avLst/>
          </a:prstGeom>
          <a:noFill/>
          <a:ln w="9525">
            <a:noFill/>
            <a:round/>
            <a:headEnd/>
            <a:tailEnd/>
          </a:ln>
        </p:spPr>
        <p:txBody>
          <a:bodyPr wrap="square" lIns="90000" tIns="46800" rIns="90000" bIns="46800">
            <a:prstTxWarp prst="textNoShape">
              <a:avLst/>
            </a:prstTxWarp>
            <a:spAutoFit/>
          </a:bodyPr>
          <a:lstStyle/>
          <a:p>
            <a:pPr lvl="1">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pPr>
            <a:r>
              <a:rPr lang="en-US" sz="1600" dirty="0">
                <a:solidFill>
                  <a:srgbClr val="000000"/>
                </a:solidFill>
                <a:latin typeface="Verdana" pitchFamily="1" charset="0"/>
                <a:ea typeface="Verdana" pitchFamily="1" charset="0"/>
                <a:cs typeface="Verdana" pitchFamily="1" charset="0"/>
              </a:rPr>
              <a:t>You cannot play across the ocean!</a:t>
            </a:r>
          </a:p>
        </p:txBody>
      </p:sp>
      <p:sp>
        <p:nvSpPr>
          <p:cNvPr id="94213" name="TextBox 5"/>
          <p:cNvSpPr txBox="1">
            <a:spLocks noChangeArrowheads="1"/>
          </p:cNvSpPr>
          <p:nvPr/>
        </p:nvSpPr>
        <p:spPr bwMode="auto">
          <a:xfrm>
            <a:off x="539552" y="152400"/>
            <a:ext cx="8064896" cy="584776"/>
          </a:xfrm>
          <a:prstGeom prst="rect">
            <a:avLst/>
          </a:prstGeom>
          <a:noFill/>
          <a:ln w="9525">
            <a:noFill/>
            <a:miter lim="800000"/>
            <a:headEnd/>
            <a:tailEnd/>
          </a:ln>
        </p:spPr>
        <p:txBody>
          <a:bodyPr wrap="square">
            <a:prstTxWarp prst="textNoShape">
              <a:avLst/>
            </a:prstTxWarp>
            <a:spAutoFit/>
          </a:bodyPr>
          <a:lstStyle/>
          <a:p>
            <a:pPr algn="ctr"/>
            <a:r>
              <a:rPr lang="en-US" sz="3200" b="1" dirty="0">
                <a:solidFill>
                  <a:srgbClr val="800000"/>
                </a:solidFill>
                <a:latin typeface="Verdana" pitchFamily="1" charset="0"/>
                <a:ea typeface="Verdana" pitchFamily="1" charset="0"/>
                <a:cs typeface="Verdana" pitchFamily="1" charset="0"/>
              </a:rPr>
              <a:t>Users also dare the </a:t>
            </a:r>
            <a:r>
              <a:rPr lang="en-US" sz="3200" b="1" dirty="0" err="1">
                <a:solidFill>
                  <a:srgbClr val="800000"/>
                </a:solidFill>
                <a:latin typeface="Verdana" pitchFamily="1" charset="0"/>
                <a:ea typeface="Verdana" pitchFamily="1" charset="0"/>
                <a:cs typeface="Verdana" pitchFamily="1" charset="0"/>
              </a:rPr>
              <a:t>impossilbe</a:t>
            </a:r>
            <a:endParaRPr lang="en-US" sz="3200" b="1" dirty="0">
              <a:solidFill>
                <a:srgbClr val="800000"/>
              </a:solidFill>
              <a:latin typeface="Verdana" pitchFamily="1" charset="0"/>
              <a:ea typeface="Verdana" pitchFamily="1" charset="0"/>
              <a:cs typeface="Verdana" pitchFamily="1" charset="0"/>
            </a:endParaRP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59632" y="1340768"/>
            <a:ext cx="6192688" cy="4644516"/>
          </a:xfrm>
          <a:prstGeom prst="rect">
            <a:avLst/>
          </a:prstGeom>
        </p:spPr>
      </p:pic>
    </p:spTree>
    <p:extLst>
      <p:ext uri="{BB962C8B-B14F-4D97-AF65-F5344CB8AC3E}">
        <p14:creationId xmlns:p14="http://schemas.microsoft.com/office/powerpoint/2010/main" val="172980437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5"/>
          <p:cNvSpPr txBox="1">
            <a:spLocks noChangeArrowheads="1"/>
          </p:cNvSpPr>
          <p:nvPr/>
        </p:nvSpPr>
        <p:spPr bwMode="auto">
          <a:xfrm>
            <a:off x="539552" y="152400"/>
            <a:ext cx="8064896" cy="584776"/>
          </a:xfrm>
          <a:prstGeom prst="rect">
            <a:avLst/>
          </a:prstGeom>
          <a:noFill/>
          <a:ln w="9525">
            <a:noFill/>
            <a:miter lim="800000"/>
            <a:headEnd/>
            <a:tailEnd/>
          </a:ln>
        </p:spPr>
        <p:txBody>
          <a:bodyPr wrap="square">
            <a:prstTxWarp prst="textNoShape">
              <a:avLst/>
            </a:prstTxWarp>
            <a:spAutoFit/>
          </a:bodyPr>
          <a:lstStyle/>
          <a:p>
            <a:pPr algn="ctr"/>
            <a:r>
              <a:rPr lang="en-US" sz="3200" b="1" dirty="0">
                <a:solidFill>
                  <a:srgbClr val="800000"/>
                </a:solidFill>
                <a:latin typeface="Verdana" pitchFamily="1" charset="0"/>
                <a:ea typeface="Verdana" pitchFamily="1" charset="0"/>
                <a:cs typeface="Verdana" pitchFamily="1" charset="0"/>
              </a:rPr>
              <a:t>New https://</a:t>
            </a:r>
            <a:r>
              <a:rPr lang="en-US" sz="3200" b="1" dirty="0" err="1">
                <a:solidFill>
                  <a:srgbClr val="800000"/>
                </a:solidFill>
                <a:latin typeface="Verdana" pitchFamily="1" charset="0"/>
                <a:ea typeface="Verdana" pitchFamily="1" charset="0"/>
                <a:cs typeface="Verdana" pitchFamily="1" charset="0"/>
              </a:rPr>
              <a:t>lola.conts.it</a:t>
            </a:r>
            <a:endParaRPr lang="en-US" sz="3200" b="1" dirty="0">
              <a:solidFill>
                <a:srgbClr val="800000"/>
              </a:solidFill>
              <a:latin typeface="Verdana" pitchFamily="1" charset="0"/>
              <a:ea typeface="Verdana" pitchFamily="1" charset="0"/>
              <a:cs typeface="Verdana" pitchFamily="1" charset="0"/>
            </a:endParaRP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1560" y="980728"/>
            <a:ext cx="7495200" cy="4680520"/>
          </a:xfrm>
          <a:prstGeom prst="rect">
            <a:avLst/>
          </a:prstGeom>
        </p:spPr>
      </p:pic>
    </p:spTree>
    <p:extLst>
      <p:ext uri="{BB962C8B-B14F-4D97-AF65-F5344CB8AC3E}">
        <p14:creationId xmlns:p14="http://schemas.microsoft.com/office/powerpoint/2010/main" val="169225994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Rectangle 1"/>
          <p:cNvSpPr>
            <a:spLocks noChangeArrowheads="1"/>
          </p:cNvSpPr>
          <p:nvPr/>
        </p:nvSpPr>
        <p:spPr bwMode="auto">
          <a:xfrm>
            <a:off x="-24600" y="980728"/>
            <a:ext cx="8362950" cy="455065"/>
          </a:xfrm>
          <a:prstGeom prst="rect">
            <a:avLst/>
          </a:prstGeom>
          <a:noFill/>
          <a:ln w="9525">
            <a:noFill/>
            <a:round/>
            <a:headEnd/>
            <a:tailEnd/>
          </a:ln>
        </p:spPr>
        <p:txBody>
          <a:bodyPr lIns="81639" tIns="42452" rIns="81639" bIns="42452">
            <a:prstTxWarp prst="textNoShape">
              <a:avLst/>
            </a:prstTxWarp>
            <a:spAutoFit/>
          </a:bodyPr>
          <a:lstStyle/>
          <a:p>
            <a:pPr marL="675370" lvl="1" algn="ctr">
              <a:tabLst>
                <a:tab pos="656650" algn="l"/>
                <a:tab pos="1313299" algn="l"/>
                <a:tab pos="1969949" algn="l"/>
                <a:tab pos="2626599" algn="l"/>
                <a:tab pos="3283248" algn="l"/>
                <a:tab pos="3939898" algn="l"/>
                <a:tab pos="4596548" algn="l"/>
                <a:tab pos="5253198" algn="l"/>
                <a:tab pos="5909847" algn="l"/>
                <a:tab pos="6566497" algn="l"/>
                <a:tab pos="7223147" algn="l"/>
              </a:tabLst>
              <a:defRPr/>
            </a:pPr>
            <a:r>
              <a:rPr lang="en-US" sz="2400" dirty="0">
                <a:latin typeface="Tahoma" charset="0"/>
              </a:rPr>
              <a:t>“Can we play in more than 2 sites?”</a:t>
            </a:r>
          </a:p>
        </p:txBody>
      </p:sp>
      <p:sp>
        <p:nvSpPr>
          <p:cNvPr id="5" name="TextBox 4"/>
          <p:cNvSpPr txBox="1">
            <a:spLocks noChangeArrowheads="1"/>
          </p:cNvSpPr>
          <p:nvPr/>
        </p:nvSpPr>
        <p:spPr bwMode="auto">
          <a:xfrm>
            <a:off x="609600" y="152400"/>
            <a:ext cx="8305800" cy="584776"/>
          </a:xfrm>
          <a:prstGeom prst="rect">
            <a:avLst/>
          </a:prstGeom>
          <a:noFill/>
          <a:ln w="9525">
            <a:noFill/>
            <a:miter lim="800000"/>
            <a:headEnd/>
            <a:tailEnd/>
          </a:ln>
        </p:spPr>
        <p:txBody>
          <a:bodyPr wrap="square">
            <a:prstTxWarp prst="textNoShape">
              <a:avLst/>
            </a:prstTxWarp>
            <a:spAutoFit/>
          </a:bodyPr>
          <a:lstStyle/>
          <a:p>
            <a:pPr algn="ctr"/>
            <a:r>
              <a:rPr lang="en-US" sz="3200" b="1" dirty="0">
                <a:solidFill>
                  <a:srgbClr val="800000"/>
                </a:solidFill>
                <a:latin typeface="Verdana" pitchFamily="1" charset="0"/>
                <a:ea typeface="Verdana" pitchFamily="1" charset="0"/>
                <a:cs typeface="Verdana" pitchFamily="1" charset="0"/>
              </a:rPr>
              <a:t>We now need some further steps</a:t>
            </a: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8726" y="1628800"/>
            <a:ext cx="3333750" cy="1841500"/>
          </a:xfrm>
          <a:prstGeom prst="rect">
            <a:avLst/>
          </a:prstGeom>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652120" y="1844824"/>
            <a:ext cx="2108200" cy="3175000"/>
          </a:xfrm>
          <a:prstGeom prst="rect">
            <a:avLst/>
          </a:prstGeom>
        </p:spPr>
      </p:pic>
      <p:pic>
        <p:nvPicPr>
          <p:cNvPr id="4" name="Picture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08846" y="3861048"/>
            <a:ext cx="2855979" cy="2141984"/>
          </a:xfrm>
          <a:prstGeom prst="rect">
            <a:avLst/>
          </a:prstGeom>
        </p:spPr>
      </p:pic>
    </p:spTree>
    <p:extLst>
      <p:ext uri="{BB962C8B-B14F-4D97-AF65-F5344CB8AC3E}">
        <p14:creationId xmlns:p14="http://schemas.microsoft.com/office/powerpoint/2010/main" val="183311032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Rectangle 1"/>
          <p:cNvSpPr>
            <a:spLocks noChangeArrowheads="1"/>
          </p:cNvSpPr>
          <p:nvPr/>
        </p:nvSpPr>
        <p:spPr bwMode="auto">
          <a:xfrm>
            <a:off x="-24600" y="980728"/>
            <a:ext cx="8362950" cy="455065"/>
          </a:xfrm>
          <a:prstGeom prst="rect">
            <a:avLst/>
          </a:prstGeom>
          <a:noFill/>
          <a:ln w="9525">
            <a:noFill/>
            <a:round/>
            <a:headEnd/>
            <a:tailEnd/>
          </a:ln>
        </p:spPr>
        <p:txBody>
          <a:bodyPr lIns="81639" tIns="42452" rIns="81639" bIns="42452">
            <a:prstTxWarp prst="textNoShape">
              <a:avLst/>
            </a:prstTxWarp>
            <a:spAutoFit/>
          </a:bodyPr>
          <a:lstStyle/>
          <a:p>
            <a:pPr marL="675370" lvl="1" algn="ctr">
              <a:tabLst>
                <a:tab pos="656650" algn="l"/>
                <a:tab pos="1313299" algn="l"/>
                <a:tab pos="1969949" algn="l"/>
                <a:tab pos="2626599" algn="l"/>
                <a:tab pos="3283248" algn="l"/>
                <a:tab pos="3939898" algn="l"/>
                <a:tab pos="4596548" algn="l"/>
                <a:tab pos="5253198" algn="l"/>
                <a:tab pos="5909847" algn="l"/>
                <a:tab pos="6566497" algn="l"/>
                <a:tab pos="7223147" algn="l"/>
              </a:tabLst>
              <a:defRPr/>
            </a:pPr>
            <a:r>
              <a:rPr lang="en-US" sz="2400" dirty="0">
                <a:latin typeface="Tahoma" charset="0"/>
              </a:rPr>
              <a:t>“Can I choose what I see?”</a:t>
            </a:r>
          </a:p>
        </p:txBody>
      </p:sp>
      <p:sp>
        <p:nvSpPr>
          <p:cNvPr id="5" name="TextBox 4"/>
          <p:cNvSpPr txBox="1">
            <a:spLocks noChangeArrowheads="1"/>
          </p:cNvSpPr>
          <p:nvPr/>
        </p:nvSpPr>
        <p:spPr bwMode="auto">
          <a:xfrm>
            <a:off x="609600" y="152400"/>
            <a:ext cx="8305800" cy="584776"/>
          </a:xfrm>
          <a:prstGeom prst="rect">
            <a:avLst/>
          </a:prstGeom>
          <a:noFill/>
          <a:ln w="9525">
            <a:noFill/>
            <a:miter lim="800000"/>
            <a:headEnd/>
            <a:tailEnd/>
          </a:ln>
        </p:spPr>
        <p:txBody>
          <a:bodyPr wrap="square">
            <a:prstTxWarp prst="textNoShape">
              <a:avLst/>
            </a:prstTxWarp>
            <a:spAutoFit/>
          </a:bodyPr>
          <a:lstStyle/>
          <a:p>
            <a:pPr algn="ctr"/>
            <a:r>
              <a:rPr lang="en-US" sz="3200" b="1" dirty="0">
                <a:solidFill>
                  <a:srgbClr val="800000"/>
                </a:solidFill>
                <a:latin typeface="Verdana" pitchFamily="1" charset="0"/>
                <a:ea typeface="Verdana" pitchFamily="1" charset="0"/>
                <a:cs typeface="Verdana" pitchFamily="1" charset="0"/>
              </a:rPr>
              <a:t>We now need some further steps</a:t>
            </a: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7544" y="1646432"/>
            <a:ext cx="3813658" cy="2106592"/>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27984" y="1646432"/>
            <a:ext cx="3744416" cy="2109530"/>
          </a:xfrm>
          <a:prstGeom prst="rect">
            <a:avLst/>
          </a:prstGeom>
        </p:spPr>
      </p:pic>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682044" y="3785861"/>
            <a:ext cx="3491880" cy="2324047"/>
          </a:xfrm>
          <a:prstGeom prst="rect">
            <a:avLst/>
          </a:prstGeom>
        </p:spPr>
      </p:pic>
    </p:spTree>
    <p:extLst>
      <p:ext uri="{BB962C8B-B14F-4D97-AF65-F5344CB8AC3E}">
        <p14:creationId xmlns:p14="http://schemas.microsoft.com/office/powerpoint/2010/main" val="18310888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Rectangle 1"/>
          <p:cNvSpPr>
            <a:spLocks noChangeArrowheads="1"/>
          </p:cNvSpPr>
          <p:nvPr/>
        </p:nvSpPr>
        <p:spPr bwMode="auto">
          <a:xfrm>
            <a:off x="-24600" y="980728"/>
            <a:ext cx="8362950" cy="455065"/>
          </a:xfrm>
          <a:prstGeom prst="rect">
            <a:avLst/>
          </a:prstGeom>
          <a:noFill/>
          <a:ln w="9525">
            <a:noFill/>
            <a:round/>
            <a:headEnd/>
            <a:tailEnd/>
          </a:ln>
        </p:spPr>
        <p:txBody>
          <a:bodyPr lIns="81639" tIns="42452" rIns="81639" bIns="42452">
            <a:prstTxWarp prst="textNoShape">
              <a:avLst/>
            </a:prstTxWarp>
            <a:spAutoFit/>
          </a:bodyPr>
          <a:lstStyle/>
          <a:p>
            <a:pPr marL="675370" lvl="1" algn="ctr">
              <a:tabLst>
                <a:tab pos="656650" algn="l"/>
                <a:tab pos="1313299" algn="l"/>
                <a:tab pos="1969949" algn="l"/>
                <a:tab pos="2626599" algn="l"/>
                <a:tab pos="3283248" algn="l"/>
                <a:tab pos="3939898" algn="l"/>
                <a:tab pos="4596548" algn="l"/>
                <a:tab pos="5253198" algn="l"/>
                <a:tab pos="5909847" algn="l"/>
                <a:tab pos="6566497" algn="l"/>
                <a:tab pos="7223147" algn="l"/>
              </a:tabLst>
              <a:defRPr/>
            </a:pPr>
            <a:r>
              <a:rPr lang="en-US" sz="2400" dirty="0">
                <a:latin typeface="Tahoma" charset="0"/>
              </a:rPr>
              <a:t>“Can I walk around you closing my eyes?”</a:t>
            </a:r>
          </a:p>
        </p:txBody>
      </p:sp>
      <p:sp>
        <p:nvSpPr>
          <p:cNvPr id="5" name="TextBox 4"/>
          <p:cNvSpPr txBox="1">
            <a:spLocks noChangeArrowheads="1"/>
          </p:cNvSpPr>
          <p:nvPr/>
        </p:nvSpPr>
        <p:spPr bwMode="auto">
          <a:xfrm>
            <a:off x="609600" y="152400"/>
            <a:ext cx="8305800" cy="584776"/>
          </a:xfrm>
          <a:prstGeom prst="rect">
            <a:avLst/>
          </a:prstGeom>
          <a:noFill/>
          <a:ln w="9525">
            <a:noFill/>
            <a:miter lim="800000"/>
            <a:headEnd/>
            <a:tailEnd/>
          </a:ln>
        </p:spPr>
        <p:txBody>
          <a:bodyPr wrap="square">
            <a:prstTxWarp prst="textNoShape">
              <a:avLst/>
            </a:prstTxWarp>
            <a:spAutoFit/>
          </a:bodyPr>
          <a:lstStyle/>
          <a:p>
            <a:pPr algn="ctr"/>
            <a:r>
              <a:rPr lang="en-US" sz="3200" b="1" dirty="0">
                <a:solidFill>
                  <a:srgbClr val="800000"/>
                </a:solidFill>
                <a:latin typeface="Verdana" pitchFamily="1" charset="0"/>
                <a:ea typeface="Verdana" pitchFamily="1" charset="0"/>
                <a:cs typeface="Verdana" pitchFamily="1" charset="0"/>
              </a:rPr>
              <a:t>We now need some further steps</a:t>
            </a: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79712" y="1433044"/>
            <a:ext cx="4948173" cy="4797152"/>
          </a:xfrm>
          <a:prstGeom prst="rect">
            <a:avLst/>
          </a:prstGeom>
        </p:spPr>
      </p:pic>
    </p:spTree>
    <p:extLst>
      <p:ext uri="{BB962C8B-B14F-4D97-AF65-F5344CB8AC3E}">
        <p14:creationId xmlns:p14="http://schemas.microsoft.com/office/powerpoint/2010/main" val="12933025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Rectangle 1"/>
          <p:cNvSpPr>
            <a:spLocks noChangeArrowheads="1"/>
          </p:cNvSpPr>
          <p:nvPr/>
        </p:nvSpPr>
        <p:spPr bwMode="auto">
          <a:xfrm>
            <a:off x="-24600" y="980728"/>
            <a:ext cx="8362950" cy="455065"/>
          </a:xfrm>
          <a:prstGeom prst="rect">
            <a:avLst/>
          </a:prstGeom>
          <a:noFill/>
          <a:ln w="9525">
            <a:noFill/>
            <a:round/>
            <a:headEnd/>
            <a:tailEnd/>
          </a:ln>
        </p:spPr>
        <p:txBody>
          <a:bodyPr lIns="81639" tIns="42452" rIns="81639" bIns="42452">
            <a:prstTxWarp prst="textNoShape">
              <a:avLst/>
            </a:prstTxWarp>
            <a:spAutoFit/>
          </a:bodyPr>
          <a:lstStyle/>
          <a:p>
            <a:pPr marL="675370" lvl="1" algn="ctr">
              <a:tabLst>
                <a:tab pos="656650" algn="l"/>
                <a:tab pos="1313299" algn="l"/>
                <a:tab pos="1969949" algn="l"/>
                <a:tab pos="2626599" algn="l"/>
                <a:tab pos="3283248" algn="l"/>
                <a:tab pos="3939898" algn="l"/>
                <a:tab pos="4596548" algn="l"/>
                <a:tab pos="5253198" algn="l"/>
                <a:tab pos="5909847" algn="l"/>
                <a:tab pos="6566497" algn="l"/>
                <a:tab pos="7223147" algn="l"/>
              </a:tabLst>
              <a:defRPr/>
            </a:pPr>
            <a:r>
              <a:rPr lang="en-US" sz="2400" dirty="0">
                <a:latin typeface="Tahoma" charset="0"/>
              </a:rPr>
              <a:t>“Can I teach my way?”</a:t>
            </a:r>
          </a:p>
        </p:txBody>
      </p:sp>
      <p:sp>
        <p:nvSpPr>
          <p:cNvPr id="5" name="TextBox 4"/>
          <p:cNvSpPr txBox="1">
            <a:spLocks noChangeArrowheads="1"/>
          </p:cNvSpPr>
          <p:nvPr/>
        </p:nvSpPr>
        <p:spPr bwMode="auto">
          <a:xfrm>
            <a:off x="609600" y="152400"/>
            <a:ext cx="8305800" cy="584776"/>
          </a:xfrm>
          <a:prstGeom prst="rect">
            <a:avLst/>
          </a:prstGeom>
          <a:noFill/>
          <a:ln w="9525">
            <a:noFill/>
            <a:miter lim="800000"/>
            <a:headEnd/>
            <a:tailEnd/>
          </a:ln>
        </p:spPr>
        <p:txBody>
          <a:bodyPr wrap="square">
            <a:prstTxWarp prst="textNoShape">
              <a:avLst/>
            </a:prstTxWarp>
            <a:spAutoFit/>
          </a:bodyPr>
          <a:lstStyle/>
          <a:p>
            <a:pPr algn="ctr"/>
            <a:r>
              <a:rPr lang="en-US" sz="3200" b="1" dirty="0">
                <a:solidFill>
                  <a:srgbClr val="800000"/>
                </a:solidFill>
                <a:latin typeface="Verdana" pitchFamily="1" charset="0"/>
                <a:ea typeface="Verdana" pitchFamily="1" charset="0"/>
                <a:cs typeface="Verdana" pitchFamily="1" charset="0"/>
              </a:rPr>
              <a:t>We now need some further steps</a:t>
            </a: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91680" y="1556792"/>
            <a:ext cx="5832648" cy="4374486"/>
          </a:xfrm>
          <a:prstGeom prst="rect">
            <a:avLst/>
          </a:prstGeom>
        </p:spPr>
      </p:pic>
    </p:spTree>
    <p:extLst>
      <p:ext uri="{BB962C8B-B14F-4D97-AF65-F5344CB8AC3E}">
        <p14:creationId xmlns:p14="http://schemas.microsoft.com/office/powerpoint/2010/main" val="29700134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 name="plugins.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84127" y="5100059"/>
            <a:ext cx="1242314" cy="853056"/>
          </a:xfrm>
          <a:prstGeom prst="rect">
            <a:avLst/>
          </a:prstGeom>
          <a:ln w="12700">
            <a:miter lim="400000"/>
          </a:ln>
        </p:spPr>
      </p:pic>
      <p:sp>
        <p:nvSpPr>
          <p:cNvPr id="92" name="Shape 92"/>
          <p:cNvSpPr/>
          <p:nvPr/>
        </p:nvSpPr>
        <p:spPr>
          <a:xfrm>
            <a:off x="-108520" y="175167"/>
            <a:ext cx="8362951" cy="3548217"/>
          </a:xfrm>
          <a:prstGeom prst="rect">
            <a:avLst/>
          </a:prstGeom>
          <a:ln w="12700">
            <a:miter lim="400000"/>
          </a:ln>
          <a:extLst>
            <a:ext uri="{C572A759-6A51-4108-AA02-DFA0A04FC94B}">
              <ma14:wrappingTextBoxFlag xmlns:ma14="http://schemas.microsoft.com/office/mac/drawingml/2011/main" xmlns="" val="1"/>
            </a:ext>
          </a:extLst>
        </p:spPr>
        <p:txBody>
          <a:bodyPr lIns="42451" tIns="42451" rIns="42451" bIns="42451">
            <a:spAutoFit/>
          </a:bodyPr>
          <a:lstStyle/>
          <a:p>
            <a:pPr lvl="1" indent="675370">
              <a:tabLst>
                <a:tab pos="647700" algn="l"/>
                <a:tab pos="1308100" algn="l"/>
                <a:tab pos="1968500" algn="l"/>
                <a:tab pos="2616200" algn="l"/>
                <a:tab pos="3276600" algn="l"/>
                <a:tab pos="3937000" algn="l"/>
                <a:tab pos="4584700" algn="l"/>
                <a:tab pos="5245100" algn="l"/>
                <a:tab pos="5905500" algn="l"/>
                <a:tab pos="6565900" algn="l"/>
                <a:tab pos="7213600" algn="l"/>
              </a:tabLst>
              <a:defRPr sz="2500"/>
            </a:pPr>
            <a:endParaRPr dirty="0"/>
          </a:p>
          <a:p>
            <a:pPr marL="984974" lvl="1" indent="-309605">
              <a:buSzPct val="100000"/>
              <a:buFont typeface="Arial"/>
              <a:buChar char="•"/>
              <a:tabLst>
                <a:tab pos="647700" algn="l"/>
                <a:tab pos="1308100" algn="l"/>
                <a:tab pos="1968500" algn="l"/>
                <a:tab pos="2616200" algn="l"/>
                <a:tab pos="3276600" algn="l"/>
                <a:tab pos="3937000" algn="l"/>
                <a:tab pos="4584700" algn="l"/>
                <a:tab pos="5245100" algn="l"/>
                <a:tab pos="5905500" algn="l"/>
                <a:tab pos="6565900" algn="l"/>
                <a:tab pos="7213600" algn="l"/>
              </a:tabLst>
              <a:defRPr sz="2500"/>
            </a:pPr>
            <a:endParaRPr dirty="0"/>
          </a:p>
          <a:p>
            <a:pPr marL="984974" lvl="1" indent="-309605">
              <a:buSzPct val="100000"/>
              <a:buFont typeface="Arial"/>
              <a:buChar char="•"/>
              <a:tabLst>
                <a:tab pos="647700" algn="l"/>
                <a:tab pos="1308100" algn="l"/>
                <a:tab pos="1968500" algn="l"/>
                <a:tab pos="2616200" algn="l"/>
                <a:tab pos="3276600" algn="l"/>
                <a:tab pos="3937000" algn="l"/>
                <a:tab pos="4584700" algn="l"/>
                <a:tab pos="5245100" algn="l"/>
                <a:tab pos="5905500" algn="l"/>
                <a:tab pos="6565900" algn="l"/>
                <a:tab pos="7213600" algn="l"/>
              </a:tabLst>
              <a:defRPr sz="2500"/>
            </a:pPr>
            <a:r>
              <a:rPr dirty="0"/>
              <a:t>Multiple cameras (multi-view points and PIP)</a:t>
            </a:r>
          </a:p>
          <a:p>
            <a:pPr marL="984974" lvl="1" indent="-309605">
              <a:buSzPct val="100000"/>
              <a:buFont typeface="Arial"/>
              <a:buChar char="•"/>
              <a:tabLst>
                <a:tab pos="647700" algn="l"/>
                <a:tab pos="1308100" algn="l"/>
                <a:tab pos="1968500" algn="l"/>
                <a:tab pos="2616200" algn="l"/>
                <a:tab pos="3276600" algn="l"/>
                <a:tab pos="3937000" algn="l"/>
                <a:tab pos="4584700" algn="l"/>
                <a:tab pos="5245100" algn="l"/>
                <a:tab pos="5905500" algn="l"/>
                <a:tab pos="6565900" algn="l"/>
                <a:tab pos="7213600" algn="l"/>
              </a:tabLst>
              <a:defRPr sz="2500"/>
            </a:pPr>
            <a:r>
              <a:rPr dirty="0"/>
              <a:t>Replay on the fly and digital zoom in/out (AOI)</a:t>
            </a:r>
          </a:p>
          <a:p>
            <a:pPr marL="984974" lvl="1" indent="-309605">
              <a:buSzPct val="100000"/>
              <a:buFont typeface="Arial"/>
              <a:buChar char="•"/>
              <a:tabLst>
                <a:tab pos="647700" algn="l"/>
                <a:tab pos="1308100" algn="l"/>
                <a:tab pos="1968500" algn="l"/>
                <a:tab pos="2616200" algn="l"/>
                <a:tab pos="3276600" algn="l"/>
                <a:tab pos="3937000" algn="l"/>
                <a:tab pos="4584700" algn="l"/>
                <a:tab pos="5245100" algn="l"/>
                <a:tab pos="5905500" algn="l"/>
                <a:tab pos="6565900" algn="l"/>
                <a:tab pos="7213600" algn="l"/>
              </a:tabLst>
              <a:defRPr sz="2500"/>
            </a:pPr>
            <a:r>
              <a:rPr dirty="0"/>
              <a:t>Portrait and landscape video mode</a:t>
            </a:r>
          </a:p>
          <a:p>
            <a:pPr marL="984974" lvl="1" indent="-309605">
              <a:buSzPct val="100000"/>
              <a:buFont typeface="Arial"/>
              <a:buChar char="•"/>
              <a:tabLst>
                <a:tab pos="647700" algn="l"/>
                <a:tab pos="1308100" algn="l"/>
                <a:tab pos="1968500" algn="l"/>
                <a:tab pos="2616200" algn="l"/>
                <a:tab pos="3276600" algn="l"/>
                <a:tab pos="3937000" algn="l"/>
                <a:tab pos="4584700" algn="l"/>
                <a:tab pos="5245100" algn="l"/>
                <a:tab pos="5905500" algn="l"/>
                <a:tab pos="6565900" algn="l"/>
                <a:tab pos="7213600" algn="l"/>
              </a:tabLst>
              <a:defRPr sz="2500"/>
            </a:pPr>
            <a:r>
              <a:rPr dirty="0"/>
              <a:t>Immersive sound </a:t>
            </a:r>
            <a:r>
              <a:rPr lang="mr-IN" dirty="0"/>
              <a:t>–</a:t>
            </a:r>
            <a:r>
              <a:rPr dirty="0"/>
              <a:t> spatialization</a:t>
            </a:r>
            <a:r>
              <a:rPr lang="en-US" dirty="0"/>
              <a:t>, ambisonic support</a:t>
            </a:r>
            <a:endParaRPr dirty="0"/>
          </a:p>
          <a:p>
            <a:pPr marL="984974" lvl="1" indent="-309605">
              <a:buSzPct val="100000"/>
              <a:buFont typeface="Arial"/>
              <a:buChar char="•"/>
              <a:tabLst>
                <a:tab pos="647700" algn="l"/>
                <a:tab pos="1308100" algn="l"/>
                <a:tab pos="1968500" algn="l"/>
                <a:tab pos="2616200" algn="l"/>
                <a:tab pos="3276600" algn="l"/>
                <a:tab pos="3937000" algn="l"/>
                <a:tab pos="4584700" algn="l"/>
                <a:tab pos="5245100" algn="l"/>
                <a:tab pos="5905500" algn="l"/>
                <a:tab pos="6565900" algn="l"/>
                <a:tab pos="7213600" algn="l"/>
              </a:tabLst>
              <a:defRPr sz="2500"/>
            </a:pPr>
            <a:r>
              <a:rPr dirty="0"/>
              <a:t>Support for third-party plugins</a:t>
            </a:r>
            <a:endParaRPr lang="en-US" dirty="0"/>
          </a:p>
          <a:p>
            <a:pPr marL="984974" lvl="1" indent="-309605">
              <a:buSzPct val="100000"/>
              <a:buFont typeface="Arial"/>
              <a:buChar char="•"/>
              <a:tabLst>
                <a:tab pos="647700" algn="l"/>
                <a:tab pos="1308100" algn="l"/>
                <a:tab pos="1968500" algn="l"/>
                <a:tab pos="2616200" algn="l"/>
                <a:tab pos="3276600" algn="l"/>
                <a:tab pos="3937000" algn="l"/>
                <a:tab pos="4584700" algn="l"/>
                <a:tab pos="5245100" algn="l"/>
                <a:tab pos="5905500" algn="l"/>
                <a:tab pos="6565900" algn="l"/>
                <a:tab pos="7213600" algn="l"/>
              </a:tabLst>
              <a:defRPr sz="2500"/>
            </a:pPr>
            <a:r>
              <a:rPr lang="en-US" dirty="0"/>
              <a:t>Sensors support</a:t>
            </a:r>
            <a:endParaRPr dirty="0"/>
          </a:p>
        </p:txBody>
      </p:sp>
      <p:sp>
        <p:nvSpPr>
          <p:cNvPr id="93" name="Shape 93"/>
          <p:cNvSpPr/>
          <p:nvPr/>
        </p:nvSpPr>
        <p:spPr>
          <a:xfrm>
            <a:off x="419100" y="139699"/>
            <a:ext cx="8305800" cy="5867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defRPr sz="3200" b="1">
                <a:solidFill>
                  <a:srgbClr val="800000"/>
                </a:solidFill>
                <a:latin typeface="Verdana"/>
                <a:ea typeface="Verdana"/>
                <a:cs typeface="Verdana"/>
                <a:sym typeface="Verdana"/>
              </a:defRPr>
            </a:lvl1pPr>
          </a:lstStyle>
          <a:p>
            <a:r>
              <a:rPr lang="en-US" dirty="0"/>
              <a:t>Already in v2.0.0 pot</a:t>
            </a:r>
            <a:r>
              <a:rPr lang="mr-IN" dirty="0"/>
              <a:t>…</a:t>
            </a:r>
            <a:endParaRPr dirty="0"/>
          </a:p>
        </p:txBody>
      </p:sp>
      <p:pic>
        <p:nvPicPr>
          <p:cNvPr id="94" name="4974737ca88ba7e94a9822916e1524ac_w83a.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69319" y="3865539"/>
            <a:ext cx="1457352" cy="1340764"/>
          </a:xfrm>
          <a:prstGeom prst="rect">
            <a:avLst/>
          </a:prstGeom>
          <a:ln w="12700">
            <a:miter lim="400000"/>
          </a:ln>
        </p:spPr>
      </p:pic>
      <p:pic>
        <p:nvPicPr>
          <p:cNvPr id="96" name="C_29_articolo_1142016_lstParagrafi_paragrafo_5_upiImgParOriz.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51404" y="5025925"/>
            <a:ext cx="1866104" cy="1001324"/>
          </a:xfrm>
          <a:prstGeom prst="rect">
            <a:avLst/>
          </a:prstGeom>
          <a:ln w="12700">
            <a:miter lim="400000"/>
          </a:ln>
        </p:spPr>
      </p:pic>
      <p:pic>
        <p:nvPicPr>
          <p:cNvPr id="97" name="illu_3.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68260" y="5123610"/>
            <a:ext cx="2324490" cy="805955"/>
          </a:xfrm>
          <a:prstGeom prst="rect">
            <a:avLst/>
          </a:prstGeom>
          <a:ln w="12700">
            <a:miter lim="400000"/>
          </a:ln>
        </p:spPr>
      </p:pic>
      <p:pic>
        <p:nvPicPr>
          <p:cNvPr id="98" name="01.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580339" y="3889449"/>
            <a:ext cx="2894889" cy="1012124"/>
          </a:xfrm>
          <a:prstGeom prst="rect">
            <a:avLst/>
          </a:prstGeom>
          <a:ln w="12700">
            <a:miter lim="400000"/>
          </a:ln>
        </p:spPr>
      </p:pic>
      <p:pic>
        <p:nvPicPr>
          <p:cNvPr id="99" name="avm_immersive_sound_home_theatre.jp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876162" y="3815013"/>
            <a:ext cx="1728228" cy="1240004"/>
          </a:xfrm>
          <a:prstGeom prst="rect">
            <a:avLst/>
          </a:prstGeom>
          <a:ln w="12700">
            <a:miter lim="400000"/>
          </a:ln>
        </p:spPr>
      </p:pic>
    </p:spTree>
    <p:extLst>
      <p:ext uri="{BB962C8B-B14F-4D97-AF65-F5344CB8AC3E}">
        <p14:creationId xmlns:p14="http://schemas.microsoft.com/office/powerpoint/2010/main" val="1665646667"/>
      </p:ext>
    </p:extLst>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Shape 75"/>
          <p:cNvSpPr/>
          <p:nvPr/>
        </p:nvSpPr>
        <p:spPr>
          <a:xfrm>
            <a:off x="609600" y="152399"/>
            <a:ext cx="8305800" cy="5867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defRPr sz="3200" b="1">
                <a:solidFill>
                  <a:srgbClr val="800000"/>
                </a:solidFill>
                <a:latin typeface="Verdana"/>
                <a:ea typeface="Verdana"/>
                <a:cs typeface="Verdana"/>
                <a:sym typeface="Verdana"/>
              </a:defRPr>
            </a:lvl1pPr>
          </a:lstStyle>
          <a:p>
            <a:r>
              <a:rPr dirty="0"/>
              <a:t>Lo</a:t>
            </a:r>
            <a:r>
              <a:rPr lang="en-US" dirty="0"/>
              <a:t>L</a:t>
            </a:r>
            <a:r>
              <a:rPr dirty="0"/>
              <a:t>a 2.0 GUI</a:t>
            </a:r>
          </a:p>
        </p:txBody>
      </p:sp>
      <p:pic>
        <p:nvPicPr>
          <p:cNvPr id="76" name="image31.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31640" y="836712"/>
            <a:ext cx="6326116" cy="5108636"/>
          </a:xfrm>
          <a:prstGeom prst="rect">
            <a:avLst/>
          </a:prstGeom>
          <a:ln w="12700">
            <a:miter lim="400000"/>
          </a:ln>
        </p:spPr>
      </p:pic>
    </p:spTree>
    <p:extLst>
      <p:ext uri="{BB962C8B-B14F-4D97-AF65-F5344CB8AC3E}">
        <p14:creationId xmlns:p14="http://schemas.microsoft.com/office/powerpoint/2010/main" val="1972405737"/>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1"/>
          <p:cNvSpPr>
            <a:spLocks noChangeArrowheads="1"/>
          </p:cNvSpPr>
          <p:nvPr/>
        </p:nvSpPr>
        <p:spPr bwMode="auto">
          <a:xfrm>
            <a:off x="251520" y="4797152"/>
            <a:ext cx="8208912" cy="925511"/>
          </a:xfrm>
          <a:prstGeom prst="rect">
            <a:avLst/>
          </a:prstGeom>
          <a:noFill/>
          <a:ln w="9525">
            <a:noFill/>
            <a:round/>
            <a:headEnd/>
            <a:tailEnd/>
          </a:ln>
        </p:spPr>
        <p:txBody>
          <a:bodyPr wrap="square" lIns="90000" tIns="46800" rIns="90000" bIns="46800">
            <a:prstTxWarp prst="textNoShape">
              <a:avLst/>
            </a:prstTxWarp>
            <a:spAutoFit/>
          </a:bodyPr>
          <a:lstStyle/>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b="1" dirty="0">
                <a:solidFill>
                  <a:srgbClr val="000000"/>
                </a:solidFill>
                <a:latin typeface="Verdana" pitchFamily="1" charset="0"/>
                <a:hlinkClick r:id="rId3"/>
              </a:rPr>
              <a:t>http://www.garr.tv/home/viewvideo/675/npap-workshop-lola-update-and-demonstration-callocchio</a:t>
            </a:r>
            <a:endParaRPr lang="en-US" b="1" dirty="0">
              <a:solidFill>
                <a:srgbClr val="000000"/>
              </a:solidFill>
              <a:latin typeface="Verdana" pitchFamily="1" charset="0"/>
            </a:endParaRPr>
          </a:p>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b="1" i="1" dirty="0">
                <a:solidFill>
                  <a:srgbClr val="000000"/>
                </a:solidFill>
                <a:latin typeface="Verdana" pitchFamily="1" charset="0"/>
              </a:rPr>
              <a:t>(NPAPWS 2013 @ MDW, Vienna)</a:t>
            </a:r>
          </a:p>
        </p:txBody>
      </p:sp>
      <p:pic>
        <p:nvPicPr>
          <p:cNvPr id="50179"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56456" y="1103040"/>
            <a:ext cx="1828800" cy="1196975"/>
          </a:xfrm>
          <a:prstGeom prst="rect">
            <a:avLst/>
          </a:prstGeom>
          <a:noFill/>
          <a:ln w="9525">
            <a:noFill/>
            <a:round/>
            <a:headEnd/>
            <a:tailEnd/>
          </a:ln>
        </p:spPr>
      </p:pic>
      <p:pic>
        <p:nvPicPr>
          <p:cNvPr id="50180"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657256" y="1103040"/>
            <a:ext cx="1752600" cy="1196975"/>
          </a:xfrm>
          <a:prstGeom prst="rect">
            <a:avLst/>
          </a:prstGeom>
          <a:noFill/>
          <a:ln w="9525">
            <a:noFill/>
            <a:round/>
            <a:headEnd/>
            <a:tailEnd/>
          </a:ln>
        </p:spPr>
      </p:pic>
      <p:pic>
        <p:nvPicPr>
          <p:cNvPr id="50181" name="Picture 5"/>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66056" y="2474640"/>
            <a:ext cx="2362200" cy="1495425"/>
          </a:xfrm>
          <a:prstGeom prst="rect">
            <a:avLst/>
          </a:prstGeom>
          <a:noFill/>
          <a:ln w="9525">
            <a:noFill/>
            <a:round/>
            <a:headEnd/>
            <a:tailEnd/>
          </a:ln>
        </p:spPr>
      </p:pic>
      <p:pic>
        <p:nvPicPr>
          <p:cNvPr id="50182" name="Picture 6"/>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047656" y="2474640"/>
            <a:ext cx="2133600" cy="1495425"/>
          </a:xfrm>
          <a:prstGeom prst="rect">
            <a:avLst/>
          </a:prstGeom>
          <a:noFill/>
          <a:ln w="9525">
            <a:noFill/>
            <a:round/>
            <a:headEnd/>
            <a:tailEnd/>
          </a:ln>
        </p:spPr>
      </p:pic>
      <p:pic>
        <p:nvPicPr>
          <p:cNvPr id="50183" name="Picture 7"/>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131840" y="2492896"/>
            <a:ext cx="3048000" cy="2232248"/>
          </a:xfrm>
          <a:prstGeom prst="rect">
            <a:avLst/>
          </a:prstGeom>
          <a:noFill/>
          <a:ln w="9525">
            <a:noFill/>
            <a:round/>
            <a:headEnd/>
            <a:tailEnd/>
          </a:ln>
        </p:spPr>
      </p:pic>
      <p:sp>
        <p:nvSpPr>
          <p:cNvPr id="50184" name="Text Box 8"/>
          <p:cNvSpPr txBox="1">
            <a:spLocks noChangeArrowheads="1"/>
          </p:cNvSpPr>
          <p:nvPr/>
        </p:nvSpPr>
        <p:spPr bwMode="auto">
          <a:xfrm>
            <a:off x="4327525" y="4038799"/>
            <a:ext cx="184150" cy="366712"/>
          </a:xfrm>
          <a:prstGeom prst="rect">
            <a:avLst/>
          </a:prstGeom>
          <a:noFill/>
          <a:ln w="9525">
            <a:noFill/>
            <a:round/>
            <a:headEnd/>
            <a:tailEnd/>
          </a:ln>
        </p:spPr>
        <p:txBody>
          <a:bodyPr wrap="none" anchor="ctr">
            <a:prstTxWarp prst="textNoShape">
              <a:avLst/>
            </a:prstTxWarp>
          </a:bodyPr>
          <a:lstStyle/>
          <a:p>
            <a:endParaRPr lang="en-US"/>
          </a:p>
        </p:txBody>
      </p:sp>
      <p:sp>
        <p:nvSpPr>
          <p:cNvPr id="50185" name="Rectangle 9"/>
          <p:cNvSpPr>
            <a:spLocks noChangeArrowheads="1"/>
          </p:cNvSpPr>
          <p:nvPr/>
        </p:nvSpPr>
        <p:spPr bwMode="auto">
          <a:xfrm>
            <a:off x="3228256" y="3088432"/>
            <a:ext cx="3200400" cy="1006475"/>
          </a:xfrm>
          <a:prstGeom prst="rect">
            <a:avLst/>
          </a:prstGeom>
          <a:noFill/>
          <a:ln w="9525">
            <a:noFill/>
            <a:round/>
            <a:headEnd/>
            <a:tailEnd/>
          </a:ln>
        </p:spPr>
        <p:txBody>
          <a:bodyPr lIns="90000" tIns="46800" rIns="90000" bIns="46800">
            <a:prstTxWarp prst="textNoShape">
              <a:avLst/>
            </a:prstTxWarp>
            <a:spAutoFit/>
          </a:bodyPr>
          <a:lstStyle/>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000" b="1">
                <a:solidFill>
                  <a:srgbClr val="000000"/>
                </a:solidFill>
                <a:latin typeface="Verdana" pitchFamily="1" charset="0"/>
              </a:rPr>
              <a:t>Research &amp;</a:t>
            </a:r>
          </a:p>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000" b="1">
                <a:solidFill>
                  <a:srgbClr val="000000"/>
                </a:solidFill>
                <a:latin typeface="Verdana" pitchFamily="1" charset="0"/>
              </a:rPr>
              <a:t>Education</a:t>
            </a:r>
          </a:p>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000" b="1">
                <a:solidFill>
                  <a:srgbClr val="000000"/>
                </a:solidFill>
                <a:latin typeface="Verdana" pitchFamily="1" charset="0"/>
              </a:rPr>
              <a:t>Networks</a:t>
            </a:r>
          </a:p>
        </p:txBody>
      </p:sp>
      <p:pic>
        <p:nvPicPr>
          <p:cNvPr id="50186" name="Picture 10"/>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5819056" y="1788840"/>
            <a:ext cx="755650" cy="368300"/>
          </a:xfrm>
          <a:prstGeom prst="rect">
            <a:avLst/>
          </a:prstGeom>
          <a:noFill/>
          <a:ln w="9525">
            <a:noFill/>
            <a:round/>
            <a:headEnd/>
            <a:tailEnd/>
          </a:ln>
        </p:spPr>
      </p:pic>
      <p:pic>
        <p:nvPicPr>
          <p:cNvPr id="50187" name="Picture 11"/>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2161456" y="1788840"/>
            <a:ext cx="844550" cy="368300"/>
          </a:xfrm>
          <a:prstGeom prst="rect">
            <a:avLst/>
          </a:prstGeom>
          <a:noFill/>
          <a:ln w="9525">
            <a:noFill/>
            <a:round/>
            <a:headEnd/>
            <a:tailEnd/>
          </a:ln>
        </p:spPr>
      </p:pic>
      <p:pic>
        <p:nvPicPr>
          <p:cNvPr id="50188" name="Picture 12"/>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2313856" y="1026840"/>
            <a:ext cx="717550" cy="609600"/>
          </a:xfrm>
          <a:prstGeom prst="rect">
            <a:avLst/>
          </a:prstGeom>
          <a:noFill/>
          <a:ln w="9525">
            <a:noFill/>
            <a:round/>
            <a:headEnd/>
            <a:tailEnd/>
          </a:ln>
        </p:spPr>
      </p:pic>
      <p:pic>
        <p:nvPicPr>
          <p:cNvPr id="50189" name="Picture 13"/>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5819056" y="1103040"/>
            <a:ext cx="654050" cy="609600"/>
          </a:xfrm>
          <a:prstGeom prst="rect">
            <a:avLst/>
          </a:prstGeom>
          <a:noFill/>
          <a:ln w="9525">
            <a:noFill/>
            <a:round/>
            <a:headEnd/>
            <a:tailEnd/>
          </a:ln>
        </p:spPr>
      </p:pic>
      <p:sp>
        <p:nvSpPr>
          <p:cNvPr id="50190" name="TextBox 13"/>
          <p:cNvSpPr txBox="1">
            <a:spLocks noChangeArrowheads="1"/>
          </p:cNvSpPr>
          <p:nvPr/>
        </p:nvSpPr>
        <p:spPr bwMode="auto">
          <a:xfrm>
            <a:off x="1187624" y="116632"/>
            <a:ext cx="7160840" cy="584776"/>
          </a:xfrm>
          <a:prstGeom prst="rect">
            <a:avLst/>
          </a:prstGeom>
          <a:noFill/>
          <a:ln w="9525">
            <a:noFill/>
            <a:miter lim="800000"/>
            <a:headEnd/>
            <a:tailEnd/>
          </a:ln>
        </p:spPr>
        <p:txBody>
          <a:bodyPr wrap="square">
            <a:prstTxWarp prst="textNoShape">
              <a:avLst/>
            </a:prstTxWarp>
            <a:spAutoFit/>
          </a:bodyPr>
          <a:lstStyle/>
          <a:p>
            <a:pPr algn="ctr"/>
            <a:r>
              <a:rPr lang="en-US" sz="3200" b="1" dirty="0" err="1">
                <a:solidFill>
                  <a:srgbClr val="800000"/>
                </a:solidFill>
                <a:latin typeface="Verdana" pitchFamily="1" charset="0"/>
                <a:ea typeface="Verdana" pitchFamily="1" charset="0"/>
                <a:cs typeface="Verdana" pitchFamily="1" charset="0"/>
              </a:rPr>
              <a:t>LoLa</a:t>
            </a:r>
            <a:r>
              <a:rPr lang="en-US" sz="3200" b="1" dirty="0">
                <a:solidFill>
                  <a:srgbClr val="800000"/>
                </a:solidFill>
                <a:latin typeface="Verdana" pitchFamily="1" charset="0"/>
                <a:ea typeface="Verdana" pitchFamily="1" charset="0"/>
                <a:cs typeface="Verdana" pitchFamily="1" charset="0"/>
              </a:rPr>
              <a:t> detailed overview</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5" name="Picture 2"/>
          <p:cNvPicPr>
            <a:picLocks noChangeAspect="1"/>
          </p:cNvPicPr>
          <p:nvPr/>
        </p:nvPicPr>
        <p:blipFill>
          <a:blip r:embed="rId3"/>
          <a:srcRect/>
          <a:stretch>
            <a:fillRect/>
          </a:stretch>
        </p:blipFill>
        <p:spPr bwMode="auto">
          <a:xfrm>
            <a:off x="3141662" y="2060848"/>
            <a:ext cx="2540000" cy="2527300"/>
          </a:xfrm>
          <a:prstGeom prst="rect">
            <a:avLst/>
          </a:prstGeom>
          <a:noFill/>
          <a:ln w="9525">
            <a:noFill/>
            <a:miter lim="800000"/>
            <a:headEnd/>
            <a:tailEnd/>
          </a:ln>
        </p:spPr>
      </p:pic>
      <p:sp>
        <p:nvSpPr>
          <p:cNvPr id="100356" name="TextBox 3"/>
          <p:cNvSpPr txBox="1">
            <a:spLocks noChangeArrowheads="1"/>
          </p:cNvSpPr>
          <p:nvPr/>
        </p:nvSpPr>
        <p:spPr bwMode="auto">
          <a:xfrm>
            <a:off x="1447800" y="152400"/>
            <a:ext cx="5927725" cy="584200"/>
          </a:xfrm>
          <a:prstGeom prst="rect">
            <a:avLst/>
          </a:prstGeom>
          <a:noFill/>
          <a:ln w="9525">
            <a:noFill/>
            <a:miter lim="800000"/>
            <a:headEnd/>
            <a:tailEnd/>
          </a:ln>
        </p:spPr>
        <p:txBody>
          <a:bodyPr>
            <a:prstTxWarp prst="textNoShape">
              <a:avLst/>
            </a:prstTxWarp>
            <a:spAutoFit/>
          </a:bodyPr>
          <a:lstStyle/>
          <a:p>
            <a:pPr algn="ctr"/>
            <a:r>
              <a:rPr lang="en-US" sz="3200" b="1" dirty="0">
                <a:solidFill>
                  <a:srgbClr val="800000"/>
                </a:solidFill>
                <a:latin typeface="Verdana" pitchFamily="1" charset="0"/>
                <a:ea typeface="Verdana" pitchFamily="1" charset="0"/>
                <a:cs typeface="Verdana" pitchFamily="1" charset="0"/>
              </a:rPr>
              <a:t>And</a:t>
            </a:r>
            <a:r>
              <a:rPr lang="mr-IN" sz="3200" b="1" dirty="0">
                <a:solidFill>
                  <a:srgbClr val="800000"/>
                </a:solidFill>
                <a:latin typeface="Verdana" pitchFamily="1" charset="0"/>
                <a:ea typeface="Verdana" pitchFamily="1" charset="0"/>
                <a:cs typeface="Verdana" pitchFamily="1" charset="0"/>
              </a:rPr>
              <a:t>…</a:t>
            </a:r>
            <a:r>
              <a:rPr lang="en-US" sz="3200" b="1" dirty="0">
                <a:solidFill>
                  <a:srgbClr val="800000"/>
                </a:solidFill>
                <a:latin typeface="Verdana" pitchFamily="1" charset="0"/>
                <a:ea typeface="Verdana" pitchFamily="1" charset="0"/>
                <a:cs typeface="Verdana" pitchFamily="1" charset="0"/>
              </a:rPr>
              <a:t> “smaller” ??</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6" name="TextBox 3"/>
          <p:cNvSpPr txBox="1">
            <a:spLocks noChangeArrowheads="1"/>
          </p:cNvSpPr>
          <p:nvPr/>
        </p:nvSpPr>
        <p:spPr bwMode="auto">
          <a:xfrm>
            <a:off x="1447800" y="152400"/>
            <a:ext cx="5927725" cy="584200"/>
          </a:xfrm>
          <a:prstGeom prst="rect">
            <a:avLst/>
          </a:prstGeom>
          <a:noFill/>
          <a:ln w="9525">
            <a:noFill/>
            <a:miter lim="800000"/>
            <a:headEnd/>
            <a:tailEnd/>
          </a:ln>
        </p:spPr>
        <p:txBody>
          <a:bodyPr>
            <a:prstTxWarp prst="textNoShape">
              <a:avLst/>
            </a:prstTxWarp>
            <a:spAutoFit/>
          </a:bodyPr>
          <a:lstStyle/>
          <a:p>
            <a:pPr algn="ctr"/>
            <a:r>
              <a:rPr lang="en-US" sz="3200" b="1" dirty="0">
                <a:solidFill>
                  <a:srgbClr val="800000"/>
                </a:solidFill>
                <a:latin typeface="Verdana" pitchFamily="1" charset="0"/>
                <a:ea typeface="Verdana" pitchFamily="1" charset="0"/>
                <a:cs typeface="Verdana" pitchFamily="1" charset="0"/>
              </a:rPr>
              <a:t>Get 1 piece of this</a:t>
            </a: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95736" y="980728"/>
            <a:ext cx="4725144" cy="4725144"/>
          </a:xfrm>
          <a:prstGeom prst="rect">
            <a:avLst/>
          </a:prstGeom>
        </p:spPr>
      </p:pic>
    </p:spTree>
    <p:extLst>
      <p:ext uri="{BB962C8B-B14F-4D97-AF65-F5344CB8AC3E}">
        <p14:creationId xmlns:p14="http://schemas.microsoft.com/office/powerpoint/2010/main" val="128816845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6" name="TextBox 3"/>
          <p:cNvSpPr txBox="1">
            <a:spLocks noChangeArrowheads="1"/>
          </p:cNvSpPr>
          <p:nvPr/>
        </p:nvSpPr>
        <p:spPr bwMode="auto">
          <a:xfrm>
            <a:off x="1447800" y="152400"/>
            <a:ext cx="5927725" cy="584200"/>
          </a:xfrm>
          <a:prstGeom prst="rect">
            <a:avLst/>
          </a:prstGeom>
          <a:noFill/>
          <a:ln w="9525">
            <a:noFill/>
            <a:miter lim="800000"/>
            <a:headEnd/>
            <a:tailEnd/>
          </a:ln>
        </p:spPr>
        <p:txBody>
          <a:bodyPr>
            <a:prstTxWarp prst="textNoShape">
              <a:avLst/>
            </a:prstTxWarp>
            <a:spAutoFit/>
          </a:bodyPr>
          <a:lstStyle/>
          <a:p>
            <a:pPr algn="ctr"/>
            <a:r>
              <a:rPr lang="en-US" sz="3200" b="1" dirty="0">
                <a:solidFill>
                  <a:srgbClr val="800000"/>
                </a:solidFill>
                <a:latin typeface="Verdana" pitchFamily="1" charset="0"/>
                <a:ea typeface="Verdana" pitchFamily="1" charset="0"/>
                <a:cs typeface="Verdana" pitchFamily="1" charset="0"/>
              </a:rPr>
              <a:t>1 piece of this</a:t>
            </a: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9592" y="1412776"/>
            <a:ext cx="6805344" cy="3291292"/>
          </a:xfrm>
          <a:prstGeom prst="rect">
            <a:avLst/>
          </a:prstGeom>
        </p:spPr>
      </p:pic>
    </p:spTree>
    <p:extLst>
      <p:ext uri="{BB962C8B-B14F-4D97-AF65-F5344CB8AC3E}">
        <p14:creationId xmlns:p14="http://schemas.microsoft.com/office/powerpoint/2010/main" val="13620243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6" name="TextBox 3"/>
          <p:cNvSpPr txBox="1">
            <a:spLocks noChangeArrowheads="1"/>
          </p:cNvSpPr>
          <p:nvPr/>
        </p:nvSpPr>
        <p:spPr bwMode="auto">
          <a:xfrm>
            <a:off x="1447800" y="152400"/>
            <a:ext cx="5927725" cy="584200"/>
          </a:xfrm>
          <a:prstGeom prst="rect">
            <a:avLst/>
          </a:prstGeom>
          <a:noFill/>
          <a:ln w="9525">
            <a:noFill/>
            <a:miter lim="800000"/>
            <a:headEnd/>
            <a:tailEnd/>
          </a:ln>
        </p:spPr>
        <p:txBody>
          <a:bodyPr>
            <a:prstTxWarp prst="textNoShape">
              <a:avLst/>
            </a:prstTxWarp>
            <a:spAutoFit/>
          </a:bodyPr>
          <a:lstStyle/>
          <a:p>
            <a:pPr algn="ctr"/>
            <a:r>
              <a:rPr lang="en-US" sz="3200" b="1" dirty="0">
                <a:solidFill>
                  <a:srgbClr val="800000"/>
                </a:solidFill>
                <a:latin typeface="Verdana" pitchFamily="1" charset="0"/>
                <a:ea typeface="Verdana" pitchFamily="1" charset="0"/>
                <a:cs typeface="Verdana" pitchFamily="1" charset="0"/>
              </a:rPr>
              <a:t>Add this and</a:t>
            </a:r>
            <a:r>
              <a:rPr lang="mr-IN" sz="3200" b="1" dirty="0">
                <a:solidFill>
                  <a:srgbClr val="800000"/>
                </a:solidFill>
                <a:latin typeface="Verdana" pitchFamily="1" charset="0"/>
                <a:ea typeface="Verdana" pitchFamily="1" charset="0"/>
                <a:cs typeface="Verdana" pitchFamily="1" charset="0"/>
              </a:rPr>
              <a:t>…</a:t>
            </a:r>
            <a:endParaRPr lang="en-US" sz="3200" b="1" dirty="0">
              <a:solidFill>
                <a:srgbClr val="800000"/>
              </a:solidFill>
              <a:latin typeface="Verdana" pitchFamily="1" charset="0"/>
              <a:ea typeface="Verdana" pitchFamily="1" charset="0"/>
              <a:cs typeface="Verdana" pitchFamily="1" charset="0"/>
            </a:endParaRP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0117" y="1484784"/>
            <a:ext cx="7943090" cy="4032448"/>
          </a:xfrm>
          <a:prstGeom prst="rect">
            <a:avLst/>
          </a:prstGeom>
        </p:spPr>
      </p:pic>
    </p:spTree>
    <p:extLst>
      <p:ext uri="{BB962C8B-B14F-4D97-AF65-F5344CB8AC3E}">
        <p14:creationId xmlns:p14="http://schemas.microsoft.com/office/powerpoint/2010/main" val="195007746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3" name="TextBox 5"/>
          <p:cNvSpPr txBox="1">
            <a:spLocks noChangeArrowheads="1"/>
          </p:cNvSpPr>
          <p:nvPr/>
        </p:nvSpPr>
        <p:spPr bwMode="auto">
          <a:xfrm>
            <a:off x="539552" y="152400"/>
            <a:ext cx="8064896" cy="584775"/>
          </a:xfrm>
          <a:prstGeom prst="rect">
            <a:avLst/>
          </a:prstGeom>
          <a:noFill/>
          <a:ln w="9525">
            <a:noFill/>
            <a:miter lim="800000"/>
            <a:headEnd/>
            <a:tailEnd/>
          </a:ln>
        </p:spPr>
        <p:txBody>
          <a:bodyPr wrap="square">
            <a:prstTxWarp prst="textNoShape">
              <a:avLst/>
            </a:prstTxWarp>
            <a:spAutoFit/>
          </a:bodyPr>
          <a:lstStyle/>
          <a:p>
            <a:pPr algn="ctr"/>
            <a:r>
              <a:rPr lang="en-US" sz="3200" b="1" dirty="0">
                <a:solidFill>
                  <a:srgbClr val="800000"/>
                </a:solidFill>
                <a:latin typeface="Verdana" pitchFamily="1" charset="0"/>
                <a:ea typeface="Verdana" pitchFamily="1" charset="0"/>
                <a:cs typeface="Verdana" pitchFamily="1" charset="0"/>
              </a:rPr>
              <a:t>you get this!</a:t>
            </a: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9592" y="908720"/>
            <a:ext cx="6840760" cy="5133815"/>
          </a:xfrm>
          <a:prstGeom prst="rect">
            <a:avLst/>
          </a:prstGeom>
        </p:spPr>
      </p:pic>
    </p:spTree>
    <p:extLst>
      <p:ext uri="{BB962C8B-B14F-4D97-AF65-F5344CB8AC3E}">
        <p14:creationId xmlns:p14="http://schemas.microsoft.com/office/powerpoint/2010/main" val="105440010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3" name="TextBox 5"/>
          <p:cNvSpPr txBox="1">
            <a:spLocks noChangeArrowheads="1"/>
          </p:cNvSpPr>
          <p:nvPr/>
        </p:nvSpPr>
        <p:spPr bwMode="auto">
          <a:xfrm>
            <a:off x="539552" y="152400"/>
            <a:ext cx="8064896" cy="584775"/>
          </a:xfrm>
          <a:prstGeom prst="rect">
            <a:avLst/>
          </a:prstGeom>
          <a:noFill/>
          <a:ln w="9525">
            <a:noFill/>
            <a:miter lim="800000"/>
            <a:headEnd/>
            <a:tailEnd/>
          </a:ln>
        </p:spPr>
        <p:txBody>
          <a:bodyPr wrap="square">
            <a:prstTxWarp prst="textNoShape">
              <a:avLst/>
            </a:prstTxWarp>
            <a:spAutoFit/>
          </a:bodyPr>
          <a:lstStyle/>
          <a:p>
            <a:pPr algn="ctr"/>
            <a:r>
              <a:rPr lang="en-US" sz="3200" b="1" dirty="0">
                <a:solidFill>
                  <a:srgbClr val="800000"/>
                </a:solidFill>
                <a:latin typeface="Verdana" pitchFamily="1" charset="0"/>
                <a:ea typeface="Verdana" pitchFamily="1" charset="0"/>
                <a:cs typeface="Verdana" pitchFamily="1" charset="0"/>
              </a:rPr>
              <a:t>But also this!</a:t>
            </a: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9592" y="908720"/>
            <a:ext cx="6955933" cy="5204483"/>
          </a:xfrm>
          <a:prstGeom prst="rect">
            <a:avLst/>
          </a:prstGeom>
        </p:spPr>
      </p:pic>
    </p:spTree>
    <p:extLst>
      <p:ext uri="{BB962C8B-B14F-4D97-AF65-F5344CB8AC3E}">
        <p14:creationId xmlns:p14="http://schemas.microsoft.com/office/powerpoint/2010/main" val="78206747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1"/>
          <p:cNvSpPr>
            <a:spLocks noChangeArrowheads="1"/>
          </p:cNvSpPr>
          <p:nvPr/>
        </p:nvSpPr>
        <p:spPr bwMode="auto">
          <a:xfrm>
            <a:off x="539552" y="736600"/>
            <a:ext cx="7466013" cy="5357493"/>
          </a:xfrm>
          <a:prstGeom prst="rect">
            <a:avLst/>
          </a:prstGeom>
          <a:noFill/>
          <a:ln w="9525">
            <a:noFill/>
            <a:round/>
            <a:headEnd/>
            <a:tailEnd/>
          </a:ln>
        </p:spPr>
        <p:txBody>
          <a:bodyPr lIns="90000" tIns="46800" rIns="90000" bIns="46800">
            <a:prstTxWarp prst="textNoShape">
              <a:avLst/>
            </a:prstTxWarp>
            <a:spAutoFit/>
          </a:bodyPr>
          <a:lstStyle/>
          <a:p>
            <a:pPr marL="285750" indent="-285750">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b="1" dirty="0">
                <a:solidFill>
                  <a:srgbClr val="C00000"/>
                </a:solidFill>
                <a:latin typeface="Verdana" pitchFamily="1" charset="0"/>
              </a:rPr>
              <a:t>DELL </a:t>
            </a:r>
            <a:r>
              <a:rPr lang="it-IT" b="1" dirty="0" err="1">
                <a:solidFill>
                  <a:srgbClr val="C00000"/>
                </a:solidFill>
                <a:latin typeface="Verdana" pitchFamily="1" charset="0"/>
              </a:rPr>
              <a:t>Inspiron</a:t>
            </a:r>
            <a:r>
              <a:rPr lang="it-IT" b="1" dirty="0">
                <a:solidFill>
                  <a:srgbClr val="C00000"/>
                </a:solidFill>
                <a:latin typeface="Verdana" pitchFamily="1" charset="0"/>
              </a:rPr>
              <a:t> </a:t>
            </a:r>
            <a:r>
              <a:rPr lang="it-IT" b="1" dirty="0" err="1">
                <a:solidFill>
                  <a:srgbClr val="C00000"/>
                </a:solidFill>
                <a:latin typeface="Verdana" pitchFamily="1" charset="0"/>
              </a:rPr>
              <a:t>gaming</a:t>
            </a:r>
            <a:r>
              <a:rPr lang="it-IT" b="1" dirty="0">
                <a:solidFill>
                  <a:srgbClr val="C00000"/>
                </a:solidFill>
                <a:latin typeface="Verdana" pitchFamily="1" charset="0"/>
              </a:rPr>
              <a:t> 15 7000 late 2017</a:t>
            </a:r>
          </a:p>
          <a:p>
            <a:pPr marL="285750" indent="-285750">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b="1" dirty="0" err="1">
                <a:solidFill>
                  <a:srgbClr val="C00000"/>
                </a:solidFill>
                <a:latin typeface="Verdana" pitchFamily="1" charset="0"/>
              </a:rPr>
              <a:t>MacBook</a:t>
            </a:r>
            <a:r>
              <a:rPr lang="it-IT" b="1" dirty="0">
                <a:solidFill>
                  <a:srgbClr val="C00000"/>
                </a:solidFill>
                <a:latin typeface="Verdana" pitchFamily="1" charset="0"/>
              </a:rPr>
              <a:t> pro late 2016</a:t>
            </a:r>
          </a:p>
          <a:p>
            <a:pPr marL="285750" indent="-285750">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b="1" i="1" dirty="0">
              <a:solidFill>
                <a:srgbClr val="000000"/>
              </a:solidFill>
              <a:latin typeface="Verdana" pitchFamily="1" charset="0"/>
            </a:endParaRPr>
          </a:p>
          <a:p>
            <a:pPr marL="285750" indent="-285750">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b="1" i="1" dirty="0">
                <a:solidFill>
                  <a:srgbClr val="000000"/>
                </a:solidFill>
                <a:latin typeface="Verdana" pitchFamily="1" charset="0"/>
              </a:rPr>
              <a:t>A </a:t>
            </a:r>
            <a:r>
              <a:rPr lang="it-IT" b="1" i="1" dirty="0" err="1">
                <a:solidFill>
                  <a:srgbClr val="000000"/>
                </a:solidFill>
                <a:latin typeface="Verdana" pitchFamily="1" charset="0"/>
              </a:rPr>
              <a:t>good</a:t>
            </a:r>
            <a:r>
              <a:rPr lang="it-IT" b="1" i="1" dirty="0">
                <a:solidFill>
                  <a:srgbClr val="000000"/>
                </a:solidFill>
                <a:latin typeface="Verdana" pitchFamily="1" charset="0"/>
              </a:rPr>
              <a:t> (and cheap!) </a:t>
            </a:r>
            <a:r>
              <a:rPr lang="it-IT" b="1" i="1" dirty="0" err="1">
                <a:solidFill>
                  <a:srgbClr val="000000"/>
                </a:solidFill>
                <a:latin typeface="Verdana" pitchFamily="1" charset="0"/>
              </a:rPr>
              <a:t>gaming</a:t>
            </a:r>
            <a:r>
              <a:rPr lang="it-IT" b="1" i="1" dirty="0">
                <a:solidFill>
                  <a:srgbClr val="000000"/>
                </a:solidFill>
                <a:latin typeface="Verdana" pitchFamily="1" charset="0"/>
              </a:rPr>
              <a:t> laptop</a:t>
            </a:r>
          </a:p>
          <a:p>
            <a:pPr marL="285750" indent="-285750">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b="1" i="1" dirty="0">
              <a:solidFill>
                <a:srgbClr val="000000"/>
              </a:solidFill>
              <a:latin typeface="Verdana" pitchFamily="1" charset="0"/>
            </a:endParaRPr>
          </a:p>
          <a:p>
            <a:pPr marL="285750" indent="-285750">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b="1" i="1" dirty="0">
                <a:solidFill>
                  <a:srgbClr val="000000"/>
                </a:solidFill>
                <a:latin typeface="Verdana" pitchFamily="1" charset="0"/>
              </a:rPr>
              <a:t>A </a:t>
            </a:r>
            <a:r>
              <a:rPr lang="it-IT" b="1" i="1" dirty="0" err="1">
                <a:solidFill>
                  <a:srgbClr val="000000"/>
                </a:solidFill>
                <a:latin typeface="Verdana" pitchFamily="1" charset="0"/>
              </a:rPr>
              <a:t>good</a:t>
            </a:r>
            <a:r>
              <a:rPr lang="it-IT" b="1" i="1" dirty="0">
                <a:solidFill>
                  <a:srgbClr val="000000"/>
                </a:solidFill>
                <a:latin typeface="Verdana" pitchFamily="1" charset="0"/>
              </a:rPr>
              <a:t> </a:t>
            </a:r>
            <a:r>
              <a:rPr lang="it-IT" b="1" i="1" dirty="0" err="1">
                <a:solidFill>
                  <a:srgbClr val="000000"/>
                </a:solidFill>
                <a:latin typeface="Verdana" pitchFamily="1" charset="0"/>
              </a:rPr>
              <a:t>external</a:t>
            </a:r>
            <a:r>
              <a:rPr lang="it-IT" b="1" i="1" dirty="0">
                <a:solidFill>
                  <a:srgbClr val="000000"/>
                </a:solidFill>
                <a:latin typeface="Verdana" pitchFamily="1" charset="0"/>
              </a:rPr>
              <a:t> audio </a:t>
            </a:r>
            <a:r>
              <a:rPr lang="it-IT" b="1" i="1" dirty="0" err="1">
                <a:solidFill>
                  <a:srgbClr val="000000"/>
                </a:solidFill>
                <a:latin typeface="Verdana" pitchFamily="1" charset="0"/>
              </a:rPr>
              <a:t>interface</a:t>
            </a:r>
            <a:endParaRPr lang="it-IT" b="1" i="1" dirty="0">
              <a:solidFill>
                <a:srgbClr val="000000"/>
              </a:solidFill>
              <a:latin typeface="Verdana" pitchFamily="1" charset="0"/>
            </a:endParaRPr>
          </a:p>
          <a:p>
            <a:pPr marL="285750" indent="-285750">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b="1" i="1" dirty="0">
              <a:solidFill>
                <a:srgbClr val="000000"/>
              </a:solidFill>
              <a:latin typeface="Verdana" pitchFamily="1" charset="0"/>
            </a:endParaRPr>
          </a:p>
          <a:p>
            <a:pPr marL="285750" indent="-285750">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b="1" i="1" dirty="0">
                <a:solidFill>
                  <a:srgbClr val="000000"/>
                </a:solidFill>
                <a:latin typeface="Verdana" pitchFamily="1" charset="0"/>
              </a:rPr>
              <a:t>A </a:t>
            </a:r>
            <a:r>
              <a:rPr lang="it-IT" b="1" i="1" dirty="0" err="1">
                <a:solidFill>
                  <a:srgbClr val="000000"/>
                </a:solidFill>
                <a:latin typeface="Verdana" pitchFamily="1" charset="0"/>
              </a:rPr>
              <a:t>good</a:t>
            </a:r>
            <a:r>
              <a:rPr lang="it-IT" b="1" i="1" dirty="0">
                <a:solidFill>
                  <a:srgbClr val="000000"/>
                </a:solidFill>
                <a:latin typeface="Verdana" pitchFamily="1" charset="0"/>
              </a:rPr>
              <a:t> USB3 camera and USB3 network card</a:t>
            </a:r>
          </a:p>
          <a:p>
            <a:pPr marL="285750" indent="-285750">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b="1" i="1" dirty="0">
              <a:solidFill>
                <a:srgbClr val="000000"/>
              </a:solidFill>
              <a:latin typeface="Verdana" pitchFamily="1" charset="0"/>
            </a:endParaRPr>
          </a:p>
          <a:p>
            <a:pPr marL="285750" indent="-285750">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b="1" i="1" dirty="0">
                <a:solidFill>
                  <a:srgbClr val="000000"/>
                </a:solidFill>
                <a:latin typeface="Verdana" pitchFamily="1" charset="0"/>
              </a:rPr>
              <a:t>And </a:t>
            </a:r>
            <a:r>
              <a:rPr lang="it-IT" b="1" i="1" dirty="0" err="1">
                <a:solidFill>
                  <a:srgbClr val="000000"/>
                </a:solidFill>
                <a:latin typeface="Verdana" pitchFamily="1" charset="0"/>
              </a:rPr>
              <a:t>you</a:t>
            </a:r>
            <a:r>
              <a:rPr lang="it-IT" b="1" i="1" dirty="0">
                <a:solidFill>
                  <a:srgbClr val="000000"/>
                </a:solidFill>
                <a:latin typeface="Verdana" pitchFamily="1" charset="0"/>
              </a:rPr>
              <a:t> are </a:t>
            </a:r>
            <a:r>
              <a:rPr lang="it-IT" b="1" i="1" dirty="0" err="1">
                <a:solidFill>
                  <a:srgbClr val="000000"/>
                </a:solidFill>
                <a:latin typeface="Verdana" pitchFamily="1" charset="0"/>
              </a:rPr>
              <a:t>done</a:t>
            </a:r>
            <a:r>
              <a:rPr lang="it-IT" b="1" i="1" dirty="0">
                <a:solidFill>
                  <a:srgbClr val="000000"/>
                </a:solidFill>
                <a:latin typeface="Verdana" pitchFamily="1" charset="0"/>
              </a:rPr>
              <a:t> for </a:t>
            </a:r>
            <a:r>
              <a:rPr lang="it-IT" b="1" i="1" dirty="0" err="1">
                <a:solidFill>
                  <a:srgbClr val="000000"/>
                </a:solidFill>
                <a:latin typeface="Verdana" pitchFamily="1" charset="0"/>
              </a:rPr>
              <a:t>quick</a:t>
            </a:r>
            <a:r>
              <a:rPr lang="it-IT" b="1" i="1" dirty="0">
                <a:solidFill>
                  <a:srgbClr val="000000"/>
                </a:solidFill>
                <a:latin typeface="Verdana" pitchFamily="1" charset="0"/>
              </a:rPr>
              <a:t> easy </a:t>
            </a:r>
            <a:r>
              <a:rPr lang="it-IT" b="1" i="1" dirty="0" err="1">
                <a:solidFill>
                  <a:srgbClr val="000000"/>
                </a:solidFill>
                <a:latin typeface="Verdana" pitchFamily="1" charset="0"/>
              </a:rPr>
              <a:t>setups</a:t>
            </a:r>
            <a:endParaRPr lang="it-IT" b="1" i="1" dirty="0">
              <a:solidFill>
                <a:srgbClr val="000000"/>
              </a:solidFill>
              <a:latin typeface="Verdana" pitchFamily="1" charset="0"/>
            </a:endParaRPr>
          </a:p>
          <a:p>
            <a:pPr marL="285750" indent="-285750">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b="1" i="1" dirty="0">
              <a:solidFill>
                <a:srgbClr val="000000"/>
              </a:solidFill>
              <a:latin typeface="Verdana" pitchFamily="1" charset="0"/>
            </a:endParaRPr>
          </a:p>
          <a:p>
            <a:pPr marL="285750" indent="-285750">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mr-IN" b="1" i="1" dirty="0">
                <a:solidFill>
                  <a:srgbClr val="000000"/>
                </a:solidFill>
                <a:latin typeface="Verdana" pitchFamily="1" charset="0"/>
              </a:rPr>
              <a:t>…</a:t>
            </a:r>
            <a:r>
              <a:rPr lang="it-IT" b="1" i="1" dirty="0">
                <a:solidFill>
                  <a:srgbClr val="000000"/>
                </a:solidFill>
                <a:latin typeface="Verdana" pitchFamily="1" charset="0"/>
              </a:rPr>
              <a:t>or </a:t>
            </a:r>
            <a:r>
              <a:rPr lang="it-IT" b="1" i="1" dirty="0" err="1">
                <a:solidFill>
                  <a:srgbClr val="000000"/>
                </a:solidFill>
                <a:latin typeface="Verdana" pitchFamily="1" charset="0"/>
              </a:rPr>
              <a:t>even</a:t>
            </a:r>
            <a:r>
              <a:rPr lang="it-IT" b="1" i="1" dirty="0">
                <a:solidFill>
                  <a:srgbClr val="000000"/>
                </a:solidFill>
                <a:latin typeface="Verdana" pitchFamily="1" charset="0"/>
              </a:rPr>
              <a:t> “home” </a:t>
            </a:r>
            <a:r>
              <a:rPr lang="it-IT" b="1" i="1" dirty="0" err="1">
                <a:solidFill>
                  <a:srgbClr val="000000"/>
                </a:solidFill>
                <a:latin typeface="Verdana" pitchFamily="1" charset="0"/>
              </a:rPr>
              <a:t>setups</a:t>
            </a:r>
            <a:endParaRPr lang="it-IT" b="1" i="1" dirty="0">
              <a:solidFill>
                <a:srgbClr val="000000"/>
              </a:solidFill>
              <a:latin typeface="Verdana" pitchFamily="1" charset="0"/>
            </a:endParaRPr>
          </a:p>
          <a:p>
            <a:pPr marL="285750" indent="-285750">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b="1" i="1" dirty="0">
              <a:solidFill>
                <a:srgbClr val="000000"/>
              </a:solidFill>
              <a:latin typeface="Verdana" pitchFamily="1" charset="0"/>
            </a:endParaRPr>
          </a:p>
          <a:p>
            <a:pPr marL="285750" indent="-285750">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b="1" i="1" dirty="0">
              <a:solidFill>
                <a:srgbClr val="000000"/>
              </a:solidFill>
              <a:latin typeface="Verdana" pitchFamily="1" charset="0"/>
            </a:endParaRPr>
          </a:p>
          <a:p>
            <a:pPr marL="285750" indent="-285750">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b="1" i="1" dirty="0">
                <a:solidFill>
                  <a:srgbClr val="000000"/>
                </a:solidFill>
                <a:latin typeface="Verdana" pitchFamily="1" charset="0"/>
              </a:rPr>
              <a:t>NOT a </a:t>
            </a:r>
            <a:r>
              <a:rPr lang="it-IT" b="1" i="1" dirty="0" err="1">
                <a:solidFill>
                  <a:srgbClr val="000000"/>
                </a:solidFill>
                <a:latin typeface="Verdana" pitchFamily="1" charset="0"/>
              </a:rPr>
              <a:t>replacement</a:t>
            </a:r>
            <a:r>
              <a:rPr lang="it-IT" b="1" i="1" dirty="0">
                <a:solidFill>
                  <a:srgbClr val="000000"/>
                </a:solidFill>
                <a:latin typeface="Verdana" pitchFamily="1" charset="0"/>
              </a:rPr>
              <a:t> for “server </a:t>
            </a:r>
            <a:r>
              <a:rPr lang="it-IT" b="1" i="1" dirty="0" err="1">
                <a:solidFill>
                  <a:srgbClr val="000000"/>
                </a:solidFill>
                <a:latin typeface="Verdana" pitchFamily="1" charset="0"/>
              </a:rPr>
              <a:t>class</a:t>
            </a:r>
            <a:r>
              <a:rPr lang="it-IT" b="1" i="1" dirty="0">
                <a:solidFill>
                  <a:srgbClr val="000000"/>
                </a:solidFill>
                <a:latin typeface="Verdana" pitchFamily="1" charset="0"/>
              </a:rPr>
              <a:t>” </a:t>
            </a:r>
            <a:r>
              <a:rPr lang="it-IT" b="1" i="1" dirty="0" err="1">
                <a:solidFill>
                  <a:srgbClr val="000000"/>
                </a:solidFill>
                <a:latin typeface="Verdana" pitchFamily="1" charset="0"/>
              </a:rPr>
              <a:t>setups</a:t>
            </a:r>
            <a:r>
              <a:rPr lang="it-IT" b="1" i="1" dirty="0">
                <a:solidFill>
                  <a:srgbClr val="000000"/>
                </a:solidFill>
                <a:latin typeface="Verdana" pitchFamily="1" charset="0"/>
              </a:rPr>
              <a:t> </a:t>
            </a:r>
            <a:r>
              <a:rPr lang="it-IT" b="1" i="1" dirty="0" err="1">
                <a:solidFill>
                  <a:srgbClr val="000000"/>
                </a:solidFill>
                <a:latin typeface="Verdana" pitchFamily="1" charset="0"/>
              </a:rPr>
              <a:t>but</a:t>
            </a:r>
            <a:r>
              <a:rPr lang="it-IT" b="1" i="1" dirty="0">
                <a:solidFill>
                  <a:srgbClr val="000000"/>
                </a:solidFill>
                <a:latin typeface="Verdana" pitchFamily="1" charset="0"/>
              </a:rPr>
              <a:t> an easy entry </a:t>
            </a:r>
            <a:r>
              <a:rPr lang="it-IT" b="1" i="1" dirty="0" err="1">
                <a:solidFill>
                  <a:srgbClr val="000000"/>
                </a:solidFill>
                <a:latin typeface="Verdana" pitchFamily="1" charset="0"/>
              </a:rPr>
              <a:t>level</a:t>
            </a:r>
            <a:r>
              <a:rPr lang="it-IT" b="1" i="1" dirty="0">
                <a:solidFill>
                  <a:srgbClr val="000000"/>
                </a:solidFill>
                <a:latin typeface="Verdana" pitchFamily="1" charset="0"/>
              </a:rPr>
              <a:t> chance</a:t>
            </a:r>
            <a:r>
              <a:rPr lang="mr-IN" b="1" i="1" dirty="0">
                <a:solidFill>
                  <a:srgbClr val="000000"/>
                </a:solidFill>
                <a:latin typeface="Verdana" pitchFamily="1" charset="0"/>
              </a:rPr>
              <a:t>…</a:t>
            </a:r>
            <a:endParaRPr lang="en-US" b="1" i="1" dirty="0">
              <a:solidFill>
                <a:srgbClr val="000000"/>
              </a:solidFill>
              <a:latin typeface="Verdana" pitchFamily="1" charset="0"/>
            </a:endParaRPr>
          </a:p>
          <a:p>
            <a:pPr marL="285750" indent="-285750">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b="1" i="1" dirty="0">
              <a:solidFill>
                <a:srgbClr val="000000"/>
              </a:solidFill>
              <a:latin typeface="Verdana" pitchFamily="1" charset="0"/>
            </a:endParaRPr>
          </a:p>
          <a:p>
            <a:pPr marL="285750" indent="-285750">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b="1" i="1" dirty="0">
                <a:solidFill>
                  <a:srgbClr val="000000"/>
                </a:solidFill>
                <a:latin typeface="Verdana" pitchFamily="1" charset="0"/>
              </a:rPr>
              <a:t>And if you do not go for music</a:t>
            </a:r>
            <a:r>
              <a:rPr lang="mr-IN" b="1" i="1" dirty="0">
                <a:solidFill>
                  <a:srgbClr val="000000"/>
                </a:solidFill>
                <a:latin typeface="Verdana" pitchFamily="1" charset="0"/>
              </a:rPr>
              <a:t>…</a:t>
            </a:r>
            <a:r>
              <a:rPr lang="en-US" b="1" i="1" dirty="0">
                <a:solidFill>
                  <a:srgbClr val="000000"/>
                </a:solidFill>
                <a:latin typeface="Verdana" pitchFamily="1" charset="0"/>
              </a:rPr>
              <a:t> ASIO4ALL with do further magic: use internal laptop audio.</a:t>
            </a:r>
            <a:endParaRPr lang="it-IT" b="1" i="1" dirty="0">
              <a:solidFill>
                <a:srgbClr val="000000"/>
              </a:solidFill>
              <a:latin typeface="Verdana" pitchFamily="1" charset="0"/>
            </a:endParaRPr>
          </a:p>
        </p:txBody>
      </p:sp>
      <p:sp>
        <p:nvSpPr>
          <p:cNvPr id="100356" name="TextBox 3"/>
          <p:cNvSpPr txBox="1">
            <a:spLocks noChangeArrowheads="1"/>
          </p:cNvSpPr>
          <p:nvPr/>
        </p:nvSpPr>
        <p:spPr bwMode="auto">
          <a:xfrm>
            <a:off x="1447800" y="152400"/>
            <a:ext cx="5927725" cy="584200"/>
          </a:xfrm>
          <a:prstGeom prst="rect">
            <a:avLst/>
          </a:prstGeom>
          <a:noFill/>
          <a:ln w="9525">
            <a:noFill/>
            <a:miter lim="800000"/>
            <a:headEnd/>
            <a:tailEnd/>
          </a:ln>
        </p:spPr>
        <p:txBody>
          <a:bodyPr>
            <a:prstTxWarp prst="textNoShape">
              <a:avLst/>
            </a:prstTxWarp>
            <a:spAutoFit/>
          </a:bodyPr>
          <a:lstStyle/>
          <a:p>
            <a:pPr algn="ctr"/>
            <a:r>
              <a:rPr lang="en-US" sz="3200" b="1" dirty="0" err="1">
                <a:solidFill>
                  <a:srgbClr val="800000"/>
                </a:solidFill>
                <a:latin typeface="Verdana" pitchFamily="1" charset="0"/>
                <a:ea typeface="Verdana" pitchFamily="1" charset="0"/>
                <a:cs typeface="Verdana" pitchFamily="1" charset="0"/>
              </a:rPr>
              <a:t>LoLa</a:t>
            </a:r>
            <a:r>
              <a:rPr lang="en-US" sz="3200" b="1" dirty="0">
                <a:solidFill>
                  <a:srgbClr val="800000"/>
                </a:solidFill>
                <a:latin typeface="Verdana" pitchFamily="1" charset="0"/>
                <a:ea typeface="Verdana" pitchFamily="1" charset="0"/>
                <a:cs typeface="Verdana" pitchFamily="1" charset="0"/>
              </a:rPr>
              <a:t> on laptops</a:t>
            </a:r>
          </a:p>
        </p:txBody>
      </p:sp>
    </p:spTree>
    <p:extLst>
      <p:ext uri="{BB962C8B-B14F-4D97-AF65-F5344CB8AC3E}">
        <p14:creationId xmlns:p14="http://schemas.microsoft.com/office/powerpoint/2010/main" val="188937199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1"/>
          <p:cNvSpPr>
            <a:spLocks noChangeArrowheads="1"/>
          </p:cNvSpPr>
          <p:nvPr/>
        </p:nvSpPr>
        <p:spPr bwMode="auto">
          <a:xfrm>
            <a:off x="762000" y="4419600"/>
            <a:ext cx="7466013" cy="1202510"/>
          </a:xfrm>
          <a:prstGeom prst="rect">
            <a:avLst/>
          </a:prstGeom>
          <a:noFill/>
          <a:ln w="9525">
            <a:noFill/>
            <a:round/>
            <a:headEnd/>
            <a:tailEnd/>
          </a:ln>
        </p:spPr>
        <p:txBody>
          <a:bodyPr lIns="90000" tIns="46800" rIns="90000" bIns="46800">
            <a:prstTxWarp prst="textNoShape">
              <a:avLst/>
            </a:prstTxWarp>
            <a:sp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b="1" i="1" dirty="0" err="1">
                <a:solidFill>
                  <a:srgbClr val="000000"/>
                </a:solidFill>
                <a:latin typeface="Verdana" pitchFamily="1" charset="0"/>
              </a:rPr>
              <a:t>https</a:t>
            </a:r>
            <a:r>
              <a:rPr lang="it-IT" b="1" i="1" dirty="0">
                <a:solidFill>
                  <a:srgbClr val="000000"/>
                </a:solidFill>
                <a:latin typeface="Verdana" pitchFamily="1" charset="0"/>
              </a:rPr>
              <a:t>://</a:t>
            </a:r>
            <a:r>
              <a:rPr lang="it-IT" b="1" i="1" dirty="0" err="1">
                <a:solidFill>
                  <a:srgbClr val="000000"/>
                </a:solidFill>
                <a:latin typeface="Verdana" pitchFamily="1" charset="0"/>
              </a:rPr>
              <a:t>lola.conts.it</a:t>
            </a:r>
            <a:endParaRPr lang="it-IT" b="1" i="1" dirty="0">
              <a:solidFill>
                <a:srgbClr val="000000"/>
              </a:solidFill>
              <a:latin typeface="Verdana" pitchFamily="1" charset="0"/>
            </a:endParaRP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b="1" i="1" dirty="0">
              <a:solidFill>
                <a:srgbClr val="000000"/>
              </a:solidFill>
              <a:latin typeface="Verdana" pitchFamily="1" charset="0"/>
            </a:endParaRP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b="1" i="1" dirty="0" err="1">
                <a:solidFill>
                  <a:srgbClr val="000000"/>
                </a:solidFill>
                <a:latin typeface="Verdana" pitchFamily="1" charset="0"/>
              </a:rPr>
              <a:t>lola-project@garr.it</a:t>
            </a:r>
            <a:endParaRPr lang="it-IT" b="1" i="1" dirty="0">
              <a:solidFill>
                <a:srgbClr val="000000"/>
              </a:solidFill>
              <a:latin typeface="Verdana" pitchFamily="1" charset="0"/>
            </a:endParaRP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b="1" i="1" dirty="0">
              <a:solidFill>
                <a:srgbClr val="000000"/>
              </a:solidFill>
              <a:latin typeface="Verdana" pitchFamily="1" charset="0"/>
            </a:endParaRPr>
          </a:p>
        </p:txBody>
      </p:sp>
      <p:pic>
        <p:nvPicPr>
          <p:cNvPr id="100355" name="Picture 2"/>
          <p:cNvPicPr>
            <a:picLocks noChangeAspect="1"/>
          </p:cNvPicPr>
          <p:nvPr/>
        </p:nvPicPr>
        <p:blipFill>
          <a:blip r:embed="rId3"/>
          <a:srcRect/>
          <a:stretch>
            <a:fillRect/>
          </a:stretch>
        </p:blipFill>
        <p:spPr bwMode="auto">
          <a:xfrm>
            <a:off x="3124200" y="1371600"/>
            <a:ext cx="2540000" cy="2527300"/>
          </a:xfrm>
          <a:prstGeom prst="rect">
            <a:avLst/>
          </a:prstGeom>
          <a:noFill/>
          <a:ln w="9525">
            <a:noFill/>
            <a:miter lim="800000"/>
            <a:headEnd/>
            <a:tailEnd/>
          </a:ln>
        </p:spPr>
      </p:pic>
      <p:sp>
        <p:nvSpPr>
          <p:cNvPr id="100356" name="TextBox 3"/>
          <p:cNvSpPr txBox="1">
            <a:spLocks noChangeArrowheads="1"/>
          </p:cNvSpPr>
          <p:nvPr/>
        </p:nvSpPr>
        <p:spPr bwMode="auto">
          <a:xfrm>
            <a:off x="1447800" y="152400"/>
            <a:ext cx="5927725" cy="584200"/>
          </a:xfrm>
          <a:prstGeom prst="rect">
            <a:avLst/>
          </a:prstGeom>
          <a:noFill/>
          <a:ln w="9525">
            <a:noFill/>
            <a:miter lim="800000"/>
            <a:headEnd/>
            <a:tailEnd/>
          </a:ln>
        </p:spPr>
        <p:txBody>
          <a:bodyPr>
            <a:prstTxWarp prst="textNoShape">
              <a:avLst/>
            </a:prstTxWarp>
            <a:spAutoFit/>
          </a:bodyPr>
          <a:lstStyle/>
          <a:p>
            <a:pPr algn="ctr"/>
            <a:r>
              <a:rPr lang="en-US" sz="3200" b="1" dirty="0">
                <a:solidFill>
                  <a:srgbClr val="800000"/>
                </a:solidFill>
                <a:latin typeface="Verdana" pitchFamily="1" charset="0"/>
                <a:ea typeface="Verdana" pitchFamily="1" charset="0"/>
                <a:cs typeface="Verdana" pitchFamily="1" charset="0"/>
              </a:rPr>
              <a:t>Questions?</a:t>
            </a:r>
          </a:p>
        </p:txBody>
      </p:sp>
    </p:spTree>
    <p:extLst>
      <p:ext uri="{BB962C8B-B14F-4D97-AF65-F5344CB8AC3E}">
        <p14:creationId xmlns:p14="http://schemas.microsoft.com/office/powerpoint/2010/main" val="29988735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Shape 60"/>
          <p:cNvSpPr/>
          <p:nvPr/>
        </p:nvSpPr>
        <p:spPr>
          <a:xfrm>
            <a:off x="1765300" y="796415"/>
            <a:ext cx="7110314" cy="398401"/>
          </a:xfrm>
          <a:prstGeom prst="rect">
            <a:avLst/>
          </a:prstGeom>
          <a:ln w="12700">
            <a:miter lim="400000"/>
          </a:ln>
          <a:extLst>
            <a:ext uri="{C572A759-6A51-4108-AA02-DFA0A04FC94B}">
              <ma14:wrappingTextBoxFlag xmlns:ma14="http://schemas.microsoft.com/office/mac/drawingml/2011/main" xmlns="" val="1"/>
            </a:ext>
          </a:extLst>
        </p:spPr>
        <p:txBody>
          <a:bodyPr lIns="46799" tIns="46799" rIns="46799" bIns="46799">
            <a:spAutoFit/>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000" b="1" i="1">
                <a:latin typeface="Verdana"/>
                <a:ea typeface="Verdana"/>
                <a:cs typeface="Verdana"/>
                <a:sym typeface="Verdana"/>
              </a:defRPr>
            </a:lvl1pPr>
          </a:lstStyle>
          <a:p>
            <a:r>
              <a:t>Software</a:t>
            </a:r>
          </a:p>
        </p:txBody>
      </p:sp>
      <p:sp>
        <p:nvSpPr>
          <p:cNvPr id="61" name="Shape 61"/>
          <p:cNvSpPr/>
          <p:nvPr/>
        </p:nvSpPr>
        <p:spPr>
          <a:xfrm>
            <a:off x="107503" y="152399"/>
            <a:ext cx="8856986" cy="5867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defRPr sz="3200" b="1">
                <a:solidFill>
                  <a:srgbClr val="800000"/>
                </a:solidFill>
                <a:latin typeface="Verdana"/>
                <a:ea typeface="Verdana"/>
                <a:cs typeface="Verdana"/>
                <a:sym typeface="Verdana"/>
              </a:defRPr>
            </a:lvl1pPr>
          </a:lstStyle>
          <a:p>
            <a:r>
              <a:rPr dirty="0"/>
              <a:t>Lo</a:t>
            </a:r>
            <a:r>
              <a:rPr lang="en-US" dirty="0"/>
              <a:t>L</a:t>
            </a:r>
            <a:r>
              <a:rPr dirty="0"/>
              <a:t>a system</a:t>
            </a:r>
          </a:p>
        </p:txBody>
      </p:sp>
      <p:sp>
        <p:nvSpPr>
          <p:cNvPr id="64" name="Shape 64"/>
          <p:cNvSpPr/>
          <p:nvPr/>
        </p:nvSpPr>
        <p:spPr>
          <a:xfrm>
            <a:off x="5491311" y="2384760"/>
            <a:ext cx="1873003" cy="398401"/>
          </a:xfrm>
          <a:prstGeom prst="rect">
            <a:avLst/>
          </a:prstGeom>
          <a:ln w="12700">
            <a:miter lim="400000"/>
          </a:ln>
          <a:extLst>
            <a:ext uri="{C572A759-6A51-4108-AA02-DFA0A04FC94B}">
              <ma14:wrappingTextBoxFlag xmlns:ma14="http://schemas.microsoft.com/office/mac/drawingml/2011/main" xmlns="" val="1"/>
            </a:ext>
          </a:extLst>
        </p:spPr>
        <p:txBody>
          <a:bodyPr lIns="46799" tIns="46799" rIns="46799" bIns="46799">
            <a:spAutoFit/>
          </a:bodyPr>
          <a:lstStyle>
            <a:lvl1pPr algn="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000" b="1" i="1">
                <a:latin typeface="Verdana"/>
                <a:ea typeface="Verdana"/>
                <a:cs typeface="Verdana"/>
                <a:sym typeface="Verdana"/>
              </a:defRPr>
            </a:lvl1pPr>
          </a:lstStyle>
          <a:p>
            <a:r>
              <a:t>Hardware</a:t>
            </a:r>
          </a:p>
        </p:txBody>
      </p:sp>
      <p:sp>
        <p:nvSpPr>
          <p:cNvPr id="66" name="Shape 66"/>
          <p:cNvSpPr/>
          <p:nvPr/>
        </p:nvSpPr>
        <p:spPr>
          <a:xfrm>
            <a:off x="1363811" y="3560507"/>
            <a:ext cx="1873003" cy="398401"/>
          </a:xfrm>
          <a:prstGeom prst="rect">
            <a:avLst/>
          </a:prstGeom>
          <a:ln w="12700">
            <a:miter lim="400000"/>
          </a:ln>
          <a:extLst>
            <a:ext uri="{C572A759-6A51-4108-AA02-DFA0A04FC94B}">
              <ma14:wrappingTextBoxFlag xmlns:ma14="http://schemas.microsoft.com/office/mac/drawingml/2011/main" xmlns="" val="1"/>
            </a:ext>
          </a:extLst>
        </p:spPr>
        <p:txBody>
          <a:bodyPr lIns="46799" tIns="46799" rIns="46799" bIns="46799">
            <a:spAutoFit/>
          </a:bodyPr>
          <a:lstStyle>
            <a:lvl1pPr algn="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000" b="1" i="1">
                <a:latin typeface="Verdana"/>
                <a:ea typeface="Verdana"/>
                <a:cs typeface="Verdana"/>
                <a:sym typeface="Verdana"/>
              </a:defRPr>
            </a:lvl1pPr>
          </a:lstStyle>
          <a:p>
            <a:r>
              <a:t>Network</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41168" y="1410349"/>
            <a:ext cx="4100065" cy="1912531"/>
          </a:xfrm>
          <a:prstGeom prst="rect">
            <a:avLst/>
          </a:prstGeom>
        </p:spPr>
      </p:pic>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040" y="2924944"/>
            <a:ext cx="3543300" cy="2349500"/>
          </a:xfrm>
          <a:prstGeom prst="rect">
            <a:avLst/>
          </a:prstGeom>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97045" y="3958908"/>
            <a:ext cx="3839592" cy="2113022"/>
          </a:xfrm>
          <a:prstGeom prst="rect">
            <a:avLst/>
          </a:prstGeom>
        </p:spPr>
      </p:pic>
    </p:spTree>
    <p:extLst>
      <p:ext uri="{BB962C8B-B14F-4D97-AF65-F5344CB8AC3E}">
        <p14:creationId xmlns:p14="http://schemas.microsoft.com/office/powerpoint/2010/main" val="1492359118"/>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1" name="Rectangle 4"/>
          <p:cNvSpPr>
            <a:spLocks noChangeArrowheads="1"/>
          </p:cNvSpPr>
          <p:nvPr/>
        </p:nvSpPr>
        <p:spPr bwMode="auto">
          <a:xfrm>
            <a:off x="4788024" y="1412776"/>
            <a:ext cx="3528392" cy="4157165"/>
          </a:xfrm>
          <a:prstGeom prst="rect">
            <a:avLst/>
          </a:prstGeom>
          <a:noFill/>
          <a:ln w="9525">
            <a:noFill/>
            <a:round/>
            <a:headEnd/>
            <a:tailEnd/>
          </a:ln>
        </p:spPr>
        <p:txBody>
          <a:bodyPr wrap="square" lIns="90000" tIns="46800" rIns="90000" bIns="46800">
            <a:prstTxWarp prst="textNoShape">
              <a:avLst/>
            </a:prstTxWarp>
            <a:spAutoFit/>
          </a:bodyPr>
          <a:lstStyle/>
          <a:p>
            <a:pPr marL="342900" indent="-342900">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400" b="1" dirty="0">
                <a:solidFill>
                  <a:srgbClr val="000000"/>
                </a:solidFill>
                <a:latin typeface="Verdana" pitchFamily="1" charset="0"/>
                <a:ea typeface="Verdana" pitchFamily="1" charset="0"/>
                <a:cs typeface="Verdana" pitchFamily="1" charset="0"/>
              </a:rPr>
              <a:t>Parallel computing</a:t>
            </a:r>
          </a:p>
          <a:p>
            <a:pPr marL="342900" indent="-342900">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2400" b="1" dirty="0">
              <a:solidFill>
                <a:srgbClr val="000000"/>
              </a:solidFill>
              <a:latin typeface="Verdana" pitchFamily="1" charset="0"/>
              <a:ea typeface="Verdana" pitchFamily="1" charset="0"/>
              <a:cs typeface="Verdana" pitchFamily="1" charset="0"/>
            </a:endParaRPr>
          </a:p>
          <a:p>
            <a:pPr marL="342900" indent="-342900">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400" b="1" dirty="0">
                <a:solidFill>
                  <a:srgbClr val="000000"/>
                </a:solidFill>
                <a:latin typeface="Verdana" pitchFamily="1" charset="0"/>
                <a:ea typeface="Verdana" pitchFamily="1" charset="0"/>
                <a:cs typeface="Verdana" pitchFamily="1" charset="0"/>
              </a:rPr>
              <a:t>Code optimization</a:t>
            </a:r>
          </a:p>
          <a:p>
            <a:pPr marL="342900" indent="-342900">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2400" b="1" dirty="0">
              <a:solidFill>
                <a:srgbClr val="000000"/>
              </a:solidFill>
              <a:latin typeface="Verdana" pitchFamily="1" charset="0"/>
              <a:ea typeface="Verdana" pitchFamily="1" charset="0"/>
              <a:cs typeface="Verdana" pitchFamily="1" charset="0"/>
            </a:endParaRPr>
          </a:p>
          <a:p>
            <a:pPr marL="342900" indent="-342900">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400" b="1" dirty="0">
                <a:solidFill>
                  <a:srgbClr val="000000"/>
                </a:solidFill>
                <a:latin typeface="Verdana" pitchFamily="1" charset="0"/>
                <a:ea typeface="Verdana" pitchFamily="1" charset="0"/>
                <a:cs typeface="Verdana" pitchFamily="1" charset="0"/>
              </a:rPr>
              <a:t>New Audio and Video processing techniques</a:t>
            </a:r>
          </a:p>
          <a:p>
            <a:pPr marL="342900" indent="-342900">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2400" b="1" dirty="0">
              <a:solidFill>
                <a:srgbClr val="000000"/>
              </a:solidFill>
              <a:latin typeface="Verdana" pitchFamily="1" charset="0"/>
              <a:ea typeface="Verdana" pitchFamily="1" charset="0"/>
              <a:cs typeface="Verdana" pitchFamily="1" charset="0"/>
            </a:endParaRPr>
          </a:p>
          <a:p>
            <a:pPr marL="342900" indent="-342900">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mr-IN" sz="2400" b="1" dirty="0">
                <a:solidFill>
                  <a:srgbClr val="000000"/>
                </a:solidFill>
                <a:latin typeface="Verdana" pitchFamily="1" charset="0"/>
                <a:ea typeface="Verdana" pitchFamily="1" charset="0"/>
                <a:cs typeface="Verdana" pitchFamily="1" charset="0"/>
              </a:rPr>
              <a:t>…</a:t>
            </a:r>
            <a:endParaRPr lang="it-IT" sz="2400" b="1" dirty="0">
              <a:solidFill>
                <a:srgbClr val="000000"/>
              </a:solidFill>
              <a:latin typeface="Verdana" pitchFamily="1" charset="0"/>
              <a:ea typeface="Verdana" pitchFamily="1" charset="0"/>
              <a:cs typeface="Verdana" pitchFamily="1" charset="0"/>
            </a:endParaRPr>
          </a:p>
        </p:txBody>
      </p:sp>
      <p:sp>
        <p:nvSpPr>
          <p:cNvPr id="94213" name="TextBox 5"/>
          <p:cNvSpPr txBox="1">
            <a:spLocks noChangeArrowheads="1"/>
          </p:cNvSpPr>
          <p:nvPr/>
        </p:nvSpPr>
        <p:spPr bwMode="auto">
          <a:xfrm>
            <a:off x="539552" y="152400"/>
            <a:ext cx="8064896" cy="584775"/>
          </a:xfrm>
          <a:prstGeom prst="rect">
            <a:avLst/>
          </a:prstGeom>
          <a:noFill/>
          <a:ln w="9525">
            <a:noFill/>
            <a:miter lim="800000"/>
            <a:headEnd/>
            <a:tailEnd/>
          </a:ln>
        </p:spPr>
        <p:txBody>
          <a:bodyPr wrap="square">
            <a:prstTxWarp prst="textNoShape">
              <a:avLst/>
            </a:prstTxWarp>
            <a:spAutoFit/>
          </a:bodyPr>
          <a:lstStyle/>
          <a:p>
            <a:pPr algn="ctr"/>
            <a:r>
              <a:rPr lang="en-US" sz="3200" b="1" dirty="0" err="1">
                <a:solidFill>
                  <a:srgbClr val="800000"/>
                </a:solidFill>
                <a:latin typeface="Verdana" pitchFamily="1" charset="0"/>
                <a:ea typeface="Verdana" pitchFamily="1" charset="0"/>
                <a:cs typeface="Verdana" pitchFamily="1" charset="0"/>
              </a:rPr>
              <a:t>LoLa</a:t>
            </a:r>
            <a:r>
              <a:rPr lang="en-US" sz="3200" b="1" dirty="0">
                <a:solidFill>
                  <a:srgbClr val="800000"/>
                </a:solidFill>
                <a:latin typeface="Verdana" pitchFamily="1" charset="0"/>
                <a:ea typeface="Verdana" pitchFamily="1" charset="0"/>
                <a:cs typeface="Verdana" pitchFamily="1" charset="0"/>
              </a:rPr>
              <a:t> is:  a good piece if s/w</a:t>
            </a: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1903" y="1390305"/>
            <a:ext cx="3913895" cy="4202105"/>
          </a:xfrm>
          <a:prstGeom prst="rect">
            <a:avLst/>
          </a:prstGeom>
        </p:spPr>
      </p:pic>
    </p:spTree>
    <p:extLst>
      <p:ext uri="{BB962C8B-B14F-4D97-AF65-F5344CB8AC3E}">
        <p14:creationId xmlns:p14="http://schemas.microsoft.com/office/powerpoint/2010/main" val="145600287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1" name="Rectangle 4"/>
          <p:cNvSpPr>
            <a:spLocks noChangeArrowheads="1"/>
          </p:cNvSpPr>
          <p:nvPr/>
        </p:nvSpPr>
        <p:spPr bwMode="auto">
          <a:xfrm>
            <a:off x="4860032" y="908720"/>
            <a:ext cx="3600400" cy="5018939"/>
          </a:xfrm>
          <a:prstGeom prst="rect">
            <a:avLst/>
          </a:prstGeom>
          <a:noFill/>
          <a:ln w="9525">
            <a:noFill/>
            <a:round/>
            <a:headEnd/>
            <a:tailEnd/>
          </a:ln>
        </p:spPr>
        <p:txBody>
          <a:bodyPr wrap="square" lIns="90000" tIns="46800" rIns="90000" bIns="46800">
            <a:prstTxWarp prst="textNoShape">
              <a:avLst/>
            </a:prstTxWarp>
            <a:sp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600" b="1" dirty="0">
                <a:solidFill>
                  <a:srgbClr val="000000"/>
                </a:solidFill>
                <a:latin typeface="Verdana" pitchFamily="1" charset="0"/>
                <a:ea typeface="Verdana" pitchFamily="1" charset="0"/>
                <a:cs typeface="Verdana" pitchFamily="1" charset="0"/>
              </a:rPr>
              <a:t>Research and Education networks are not everywhere and not for everyone.</a:t>
            </a: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1600" b="1" dirty="0">
              <a:solidFill>
                <a:srgbClr val="000000"/>
              </a:solidFill>
              <a:latin typeface="Verdana" pitchFamily="1" charset="0"/>
              <a:ea typeface="Verdana" pitchFamily="1" charset="0"/>
              <a:cs typeface="Verdana" pitchFamily="1" charset="0"/>
            </a:endParaRP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600" b="1" dirty="0">
                <a:solidFill>
                  <a:srgbClr val="000000"/>
                </a:solidFill>
                <a:latin typeface="Verdana" pitchFamily="1" charset="0"/>
                <a:ea typeface="Verdana" pitchFamily="1" charset="0"/>
                <a:cs typeface="Verdana" pitchFamily="1" charset="0"/>
              </a:rPr>
              <a:t>(Many) commercial providers are way back from the required service level</a:t>
            </a: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1600" b="1" dirty="0">
              <a:solidFill>
                <a:srgbClr val="000000"/>
              </a:solidFill>
              <a:latin typeface="Verdana" pitchFamily="1" charset="0"/>
              <a:ea typeface="Verdana" pitchFamily="1" charset="0"/>
              <a:cs typeface="Verdana" pitchFamily="1" charset="0"/>
            </a:endParaRP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600" b="1" dirty="0">
                <a:solidFill>
                  <a:srgbClr val="000000"/>
                </a:solidFill>
                <a:latin typeface="Verdana" pitchFamily="1" charset="0"/>
                <a:ea typeface="Verdana" pitchFamily="1" charset="0"/>
                <a:cs typeface="Verdana" pitchFamily="1" charset="0"/>
              </a:rPr>
              <a:t>Many LANs are obsolete or misconfigured</a:t>
            </a: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1600" b="1" dirty="0">
              <a:solidFill>
                <a:srgbClr val="000000"/>
              </a:solidFill>
              <a:latin typeface="Verdana" pitchFamily="1" charset="0"/>
              <a:ea typeface="Verdana" pitchFamily="1" charset="0"/>
              <a:cs typeface="Verdana" pitchFamily="1" charset="0"/>
            </a:endParaRP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mr-IN" sz="1600" b="1" dirty="0">
                <a:solidFill>
                  <a:srgbClr val="000000"/>
                </a:solidFill>
                <a:latin typeface="Verdana" pitchFamily="1" charset="0"/>
                <a:ea typeface="Verdana" pitchFamily="1" charset="0"/>
                <a:cs typeface="Verdana" pitchFamily="1" charset="0"/>
              </a:rPr>
              <a:t>…</a:t>
            </a:r>
            <a:r>
              <a:rPr lang="en-US" sz="1600" b="1" dirty="0">
                <a:solidFill>
                  <a:srgbClr val="000000"/>
                </a:solidFill>
                <a:latin typeface="Verdana" pitchFamily="1" charset="0"/>
                <a:ea typeface="Verdana" pitchFamily="1" charset="0"/>
                <a:cs typeface="Verdana" pitchFamily="1" charset="0"/>
              </a:rPr>
              <a:t> but we enabled features to make less hi-level demand on network</a:t>
            </a: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1600" b="1" dirty="0">
              <a:solidFill>
                <a:srgbClr val="000000"/>
              </a:solidFill>
              <a:latin typeface="Verdana" pitchFamily="1" charset="0"/>
              <a:ea typeface="Verdana" pitchFamily="1" charset="0"/>
              <a:cs typeface="Verdana" pitchFamily="1" charset="0"/>
            </a:endParaRP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mr-IN" sz="1600" b="1" dirty="0">
                <a:solidFill>
                  <a:srgbClr val="000000"/>
                </a:solidFill>
                <a:latin typeface="Verdana" pitchFamily="1" charset="0"/>
                <a:ea typeface="Verdana" pitchFamily="1" charset="0"/>
                <a:cs typeface="Verdana" pitchFamily="1" charset="0"/>
              </a:rPr>
              <a:t>…</a:t>
            </a:r>
            <a:r>
              <a:rPr lang="en-US" sz="1600" b="1" dirty="0">
                <a:solidFill>
                  <a:srgbClr val="000000"/>
                </a:solidFill>
                <a:latin typeface="Verdana" pitchFamily="1" charset="0"/>
                <a:ea typeface="Verdana" pitchFamily="1" charset="0"/>
                <a:cs typeface="Verdana" pitchFamily="1" charset="0"/>
              </a:rPr>
              <a:t> and Smart “symmetric” GIG-City services are appearing!</a:t>
            </a: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1600" b="1" dirty="0">
              <a:solidFill>
                <a:srgbClr val="000000"/>
              </a:solidFill>
              <a:latin typeface="Verdana" pitchFamily="1" charset="0"/>
              <a:ea typeface="Verdana" pitchFamily="1" charset="0"/>
              <a:cs typeface="Verdana" pitchFamily="1" charset="0"/>
            </a:endParaRP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600" b="1" dirty="0">
                <a:solidFill>
                  <a:srgbClr val="000000"/>
                </a:solidFill>
                <a:latin typeface="Verdana" pitchFamily="1" charset="0"/>
                <a:ea typeface="Verdana" pitchFamily="1" charset="0"/>
                <a:cs typeface="Verdana" pitchFamily="1" charset="0"/>
              </a:rPr>
              <a:t>30Mbps </a:t>
            </a:r>
            <a:r>
              <a:rPr lang="en-US" sz="1600" b="1" dirty="0">
                <a:solidFill>
                  <a:srgbClr val="000000"/>
                </a:solidFill>
                <a:latin typeface="Verdana" pitchFamily="1" charset="0"/>
                <a:ea typeface="Verdana" pitchFamily="1" charset="0"/>
                <a:cs typeface="Verdana" pitchFamily="1" charset="0"/>
                <a:sym typeface="Wingdings"/>
              </a:rPr>
              <a:t> 1Gbps  10Gbps</a:t>
            </a:r>
            <a:endParaRPr lang="it-IT" sz="1600" b="1" dirty="0">
              <a:solidFill>
                <a:srgbClr val="000000"/>
              </a:solidFill>
              <a:latin typeface="Verdana" pitchFamily="1" charset="0"/>
              <a:ea typeface="Verdana" pitchFamily="1" charset="0"/>
              <a:cs typeface="Verdana" pitchFamily="1" charset="0"/>
            </a:endParaRPr>
          </a:p>
        </p:txBody>
      </p:sp>
      <p:sp>
        <p:nvSpPr>
          <p:cNvPr id="94213" name="TextBox 5"/>
          <p:cNvSpPr txBox="1">
            <a:spLocks noChangeArrowheads="1"/>
          </p:cNvSpPr>
          <p:nvPr/>
        </p:nvSpPr>
        <p:spPr bwMode="auto">
          <a:xfrm>
            <a:off x="539552" y="152400"/>
            <a:ext cx="8064896" cy="584775"/>
          </a:xfrm>
          <a:prstGeom prst="rect">
            <a:avLst/>
          </a:prstGeom>
          <a:noFill/>
          <a:ln w="9525">
            <a:noFill/>
            <a:miter lim="800000"/>
            <a:headEnd/>
            <a:tailEnd/>
          </a:ln>
        </p:spPr>
        <p:txBody>
          <a:bodyPr wrap="square">
            <a:prstTxWarp prst="textNoShape">
              <a:avLst/>
            </a:prstTxWarp>
            <a:spAutoFit/>
          </a:bodyPr>
          <a:lstStyle/>
          <a:p>
            <a:pPr algn="ctr"/>
            <a:r>
              <a:rPr lang="en-US" sz="3200" b="1" dirty="0" err="1">
                <a:solidFill>
                  <a:srgbClr val="800000"/>
                </a:solidFill>
                <a:latin typeface="Verdana" pitchFamily="1" charset="0"/>
                <a:ea typeface="Verdana" pitchFamily="1" charset="0"/>
                <a:cs typeface="Verdana" pitchFamily="1" charset="0"/>
              </a:rPr>
              <a:t>LoLa</a:t>
            </a:r>
            <a:r>
              <a:rPr lang="en-US" sz="3200" b="1" dirty="0">
                <a:solidFill>
                  <a:srgbClr val="800000"/>
                </a:solidFill>
                <a:latin typeface="Verdana" pitchFamily="1" charset="0"/>
                <a:ea typeface="Verdana" pitchFamily="1" charset="0"/>
                <a:cs typeface="Verdana" pitchFamily="1" charset="0"/>
              </a:rPr>
              <a:t> is: a good network</a:t>
            </a:r>
          </a:p>
        </p:txBody>
      </p:sp>
      <p:pic>
        <p:nvPicPr>
          <p:cNvPr id="2" name="Picture 1"/>
          <p:cNvPicPr>
            <a:picLocks noChangeAspect="1"/>
          </p:cNvPicPr>
          <p:nvPr/>
        </p:nvPicPr>
        <p:blipFill>
          <a:blip r:embed="rId3"/>
          <a:stretch>
            <a:fillRect/>
          </a:stretch>
        </p:blipFill>
        <p:spPr>
          <a:xfrm>
            <a:off x="467544" y="1124744"/>
            <a:ext cx="4098919" cy="2592289"/>
          </a:xfrm>
          <a:prstGeom prst="rect">
            <a:avLst/>
          </a:prstGeom>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71600" y="3789040"/>
            <a:ext cx="3380890" cy="2248292"/>
          </a:xfrm>
          <a:prstGeom prst="rect">
            <a:avLst/>
          </a:prstGeom>
        </p:spPr>
      </p:pic>
    </p:spTree>
    <p:extLst>
      <p:ext uri="{BB962C8B-B14F-4D97-AF65-F5344CB8AC3E}">
        <p14:creationId xmlns:p14="http://schemas.microsoft.com/office/powerpoint/2010/main" val="10716377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1" name="Rectangle 4"/>
          <p:cNvSpPr>
            <a:spLocks noChangeArrowheads="1"/>
          </p:cNvSpPr>
          <p:nvPr/>
        </p:nvSpPr>
        <p:spPr bwMode="auto">
          <a:xfrm>
            <a:off x="3995936" y="1988840"/>
            <a:ext cx="4608512" cy="3141502"/>
          </a:xfrm>
          <a:prstGeom prst="rect">
            <a:avLst/>
          </a:prstGeom>
          <a:noFill/>
          <a:ln w="9525">
            <a:noFill/>
            <a:round/>
            <a:headEnd/>
            <a:tailEnd/>
          </a:ln>
        </p:spPr>
        <p:txBody>
          <a:bodyPr wrap="square" lIns="90000" tIns="46800" rIns="90000" bIns="46800">
            <a:prstTxWarp prst="textNoShape">
              <a:avLst/>
            </a:prstTxWarp>
            <a:sp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b="1" dirty="0">
                <a:solidFill>
                  <a:srgbClr val="000000"/>
                </a:solidFill>
                <a:latin typeface="Verdana" pitchFamily="1" charset="0"/>
                <a:ea typeface="Verdana" pitchFamily="1" charset="0"/>
                <a:cs typeface="Verdana" pitchFamily="1" charset="0"/>
              </a:rPr>
              <a:t>You still need to put together a few pieces of technology:</a:t>
            </a: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1800" b="1" dirty="0">
              <a:solidFill>
                <a:srgbClr val="000000"/>
              </a:solidFill>
              <a:latin typeface="Verdana" pitchFamily="1" charset="0"/>
              <a:ea typeface="Verdana" pitchFamily="1" charset="0"/>
              <a:cs typeface="Verdana" pitchFamily="1" charset="0"/>
            </a:endParaRPr>
          </a:p>
          <a:p>
            <a:pPr marL="285750" indent="-285750">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b="1" dirty="0">
                <a:solidFill>
                  <a:srgbClr val="000000"/>
                </a:solidFill>
                <a:latin typeface="Verdana" pitchFamily="1" charset="0"/>
                <a:ea typeface="Verdana" pitchFamily="1" charset="0"/>
                <a:cs typeface="Verdana" pitchFamily="1" charset="0"/>
              </a:rPr>
              <a:t>A good gaming PC</a:t>
            </a:r>
          </a:p>
          <a:p>
            <a:pPr marL="285750" indent="-285750">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800" b="1" dirty="0">
                <a:solidFill>
                  <a:srgbClr val="000000"/>
                </a:solidFill>
                <a:latin typeface="Verdana" pitchFamily="1" charset="0"/>
                <a:ea typeface="Verdana" pitchFamily="1" charset="0"/>
                <a:cs typeface="Verdana" pitchFamily="1" charset="0"/>
              </a:rPr>
              <a:t>Audio and video cards/gear</a:t>
            </a:r>
          </a:p>
          <a:p>
            <a:pPr marL="285750" indent="-285750">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b="1" dirty="0">
                <a:solidFill>
                  <a:srgbClr val="000000"/>
                </a:solidFill>
                <a:latin typeface="Verdana" pitchFamily="1" charset="0"/>
                <a:ea typeface="Verdana" pitchFamily="1" charset="0"/>
                <a:cs typeface="Verdana" pitchFamily="1" charset="0"/>
              </a:rPr>
              <a:t>Tune a bit the system</a:t>
            </a:r>
          </a:p>
          <a:p>
            <a:pPr marL="285750" indent="-285750">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1800" b="1" dirty="0">
              <a:solidFill>
                <a:srgbClr val="000000"/>
              </a:solidFill>
              <a:latin typeface="Verdana" pitchFamily="1" charset="0"/>
              <a:ea typeface="Verdana" pitchFamily="1" charset="0"/>
              <a:cs typeface="Verdana" pitchFamily="1" charset="0"/>
            </a:endParaRPr>
          </a:p>
          <a:p>
            <a:pPr marL="285750" indent="-285750">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b="1" dirty="0">
              <a:solidFill>
                <a:srgbClr val="000000"/>
              </a:solidFill>
              <a:latin typeface="Verdana" pitchFamily="1" charset="0"/>
              <a:ea typeface="Verdana" pitchFamily="1" charset="0"/>
              <a:cs typeface="Verdana" pitchFamily="1" charset="0"/>
            </a:endParaRP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800" b="1" dirty="0">
                <a:solidFill>
                  <a:srgbClr val="000000"/>
                </a:solidFill>
                <a:latin typeface="Verdana" pitchFamily="1" charset="0"/>
                <a:ea typeface="Verdana" pitchFamily="1" charset="0"/>
                <a:cs typeface="Verdana" pitchFamily="1" charset="0"/>
              </a:rPr>
              <a:t>We are working to have at least a few “out of the box” suppliers for a ready “</a:t>
            </a:r>
            <a:r>
              <a:rPr lang="en-US" sz="1800" b="1" dirty="0" err="1">
                <a:solidFill>
                  <a:srgbClr val="000000"/>
                </a:solidFill>
                <a:latin typeface="Verdana" pitchFamily="1" charset="0"/>
                <a:ea typeface="Verdana" pitchFamily="1" charset="0"/>
                <a:cs typeface="Verdana" pitchFamily="1" charset="0"/>
              </a:rPr>
              <a:t>LoLa</a:t>
            </a:r>
            <a:r>
              <a:rPr lang="en-US" sz="1800" b="1" dirty="0">
                <a:solidFill>
                  <a:srgbClr val="000000"/>
                </a:solidFill>
                <a:latin typeface="Verdana" pitchFamily="1" charset="0"/>
                <a:ea typeface="Verdana" pitchFamily="1" charset="0"/>
                <a:cs typeface="Verdana" pitchFamily="1" charset="0"/>
              </a:rPr>
              <a:t> Box”</a:t>
            </a:r>
            <a:endParaRPr lang="it-IT" sz="1800" b="1" dirty="0">
              <a:solidFill>
                <a:srgbClr val="000000"/>
              </a:solidFill>
              <a:latin typeface="Verdana" pitchFamily="1" charset="0"/>
              <a:ea typeface="Verdana" pitchFamily="1" charset="0"/>
              <a:cs typeface="Verdana" pitchFamily="1" charset="0"/>
            </a:endParaRPr>
          </a:p>
        </p:txBody>
      </p:sp>
      <p:sp>
        <p:nvSpPr>
          <p:cNvPr id="94213" name="TextBox 5"/>
          <p:cNvSpPr txBox="1">
            <a:spLocks noChangeArrowheads="1"/>
          </p:cNvSpPr>
          <p:nvPr/>
        </p:nvSpPr>
        <p:spPr bwMode="auto">
          <a:xfrm>
            <a:off x="539552" y="152400"/>
            <a:ext cx="8064896" cy="584775"/>
          </a:xfrm>
          <a:prstGeom prst="rect">
            <a:avLst/>
          </a:prstGeom>
          <a:noFill/>
          <a:ln w="9525">
            <a:noFill/>
            <a:miter lim="800000"/>
            <a:headEnd/>
            <a:tailEnd/>
          </a:ln>
        </p:spPr>
        <p:txBody>
          <a:bodyPr wrap="square">
            <a:prstTxWarp prst="textNoShape">
              <a:avLst/>
            </a:prstTxWarp>
            <a:spAutoFit/>
          </a:bodyPr>
          <a:lstStyle/>
          <a:p>
            <a:pPr algn="ctr"/>
            <a:r>
              <a:rPr lang="en-US" sz="3200" b="1" dirty="0" err="1">
                <a:solidFill>
                  <a:srgbClr val="800000"/>
                </a:solidFill>
                <a:latin typeface="Verdana" pitchFamily="1" charset="0"/>
                <a:ea typeface="Verdana" pitchFamily="1" charset="0"/>
                <a:cs typeface="Verdana" pitchFamily="1" charset="0"/>
              </a:rPr>
              <a:t>LoLa</a:t>
            </a:r>
            <a:r>
              <a:rPr lang="en-US" sz="3200" b="1" dirty="0">
                <a:solidFill>
                  <a:srgbClr val="800000"/>
                </a:solidFill>
                <a:latin typeface="Verdana" pitchFamily="1" charset="0"/>
                <a:ea typeface="Verdana" pitchFamily="1" charset="0"/>
                <a:cs typeface="Verdana" pitchFamily="1" charset="0"/>
              </a:rPr>
              <a:t> is:  a good piece if h/w</a:t>
            </a: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9512" y="2234475"/>
            <a:ext cx="3668782" cy="2274645"/>
          </a:xfrm>
          <a:prstGeom prst="rect">
            <a:avLst/>
          </a:prstGeom>
        </p:spPr>
      </p:pic>
    </p:spTree>
    <p:extLst>
      <p:ext uri="{BB962C8B-B14F-4D97-AF65-F5344CB8AC3E}">
        <p14:creationId xmlns:p14="http://schemas.microsoft.com/office/powerpoint/2010/main" val="87278198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0" y="908720"/>
            <a:ext cx="8839200" cy="710067"/>
          </a:xfrm>
          <a:prstGeom prst="rect">
            <a:avLst/>
          </a:prstGeom>
          <a:noFill/>
          <a:ln w="9525">
            <a:noFill/>
            <a:round/>
            <a:headEnd/>
            <a:tailEnd/>
          </a:ln>
        </p:spPr>
        <p:txBody>
          <a:bodyPr lIns="90000" tIns="46800" rIns="90000" bIns="46800">
            <a:prstTxWarp prst="textNoShape">
              <a:avLst/>
            </a:prstTxWarp>
            <a:spAutoFit/>
          </a:bodyPr>
          <a:lstStyle/>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2000" b="1" i="1" dirty="0" err="1">
                <a:solidFill>
                  <a:srgbClr val="000000"/>
                </a:solidFill>
                <a:latin typeface="Verdana" pitchFamily="1" charset="0"/>
                <a:ea typeface="Verdana" pitchFamily="1" charset="0"/>
                <a:cs typeface="Verdana" pitchFamily="1" charset="0"/>
              </a:rPr>
              <a:t>We</a:t>
            </a:r>
            <a:r>
              <a:rPr lang="it-IT" sz="2000" b="1" i="1" dirty="0">
                <a:solidFill>
                  <a:srgbClr val="000000"/>
                </a:solidFill>
                <a:latin typeface="Verdana" pitchFamily="1" charset="0"/>
                <a:ea typeface="Verdana" pitchFamily="1" charset="0"/>
                <a:cs typeface="Verdana" pitchFamily="1" charset="0"/>
              </a:rPr>
              <a:t> </a:t>
            </a:r>
            <a:r>
              <a:rPr lang="it-IT" sz="2000" b="1" i="1" dirty="0" err="1">
                <a:solidFill>
                  <a:srgbClr val="000000"/>
                </a:solidFill>
                <a:latin typeface="Verdana" pitchFamily="1" charset="0"/>
                <a:ea typeface="Verdana" pitchFamily="1" charset="0"/>
                <a:cs typeface="Verdana" pitchFamily="1" charset="0"/>
              </a:rPr>
              <a:t>understand</a:t>
            </a:r>
            <a:r>
              <a:rPr lang="it-IT" sz="2000" b="1" i="1" dirty="0">
                <a:solidFill>
                  <a:srgbClr val="000000"/>
                </a:solidFill>
                <a:latin typeface="Verdana" pitchFamily="1" charset="0"/>
                <a:ea typeface="Verdana" pitchFamily="1" charset="0"/>
                <a:cs typeface="Verdana" pitchFamily="1" charset="0"/>
              </a:rPr>
              <a:t> </a:t>
            </a:r>
            <a:r>
              <a:rPr lang="it-IT" sz="2000" b="1" i="1" dirty="0" err="1">
                <a:solidFill>
                  <a:srgbClr val="000000"/>
                </a:solidFill>
                <a:latin typeface="Verdana" pitchFamily="1" charset="0"/>
                <a:ea typeface="Verdana" pitchFamily="1" charset="0"/>
                <a:cs typeface="Verdana" pitchFamily="1" charset="0"/>
              </a:rPr>
              <a:t>enough</a:t>
            </a:r>
            <a:r>
              <a:rPr lang="it-IT" sz="2000" b="1" i="1" dirty="0">
                <a:solidFill>
                  <a:srgbClr val="000000"/>
                </a:solidFill>
                <a:latin typeface="Verdana" pitchFamily="1" charset="0"/>
                <a:ea typeface="Verdana" pitchFamily="1" charset="0"/>
                <a:cs typeface="Verdana" pitchFamily="1" charset="0"/>
              </a:rPr>
              <a:t> </a:t>
            </a:r>
            <a:r>
              <a:rPr lang="it-IT" sz="2000" b="1" i="1" dirty="0" err="1">
                <a:solidFill>
                  <a:srgbClr val="000000"/>
                </a:solidFill>
                <a:latin typeface="Verdana" pitchFamily="1" charset="0"/>
                <a:ea typeface="Verdana" pitchFamily="1" charset="0"/>
                <a:cs typeface="Verdana" pitchFamily="1" charset="0"/>
              </a:rPr>
              <a:t>what</a:t>
            </a:r>
            <a:r>
              <a:rPr lang="it-IT" sz="2000" b="1" i="1" dirty="0">
                <a:solidFill>
                  <a:srgbClr val="000000"/>
                </a:solidFill>
                <a:latin typeface="Verdana" pitchFamily="1" charset="0"/>
                <a:ea typeface="Verdana" pitchFamily="1" charset="0"/>
                <a:cs typeface="Verdana" pitchFamily="1" charset="0"/>
              </a:rPr>
              <a:t> </a:t>
            </a:r>
            <a:r>
              <a:rPr lang="it-IT" sz="2000" b="1" i="1" dirty="0" err="1">
                <a:solidFill>
                  <a:srgbClr val="000000"/>
                </a:solidFill>
                <a:latin typeface="Verdana" pitchFamily="1" charset="0"/>
                <a:ea typeface="Verdana" pitchFamily="1" charset="0"/>
                <a:cs typeface="Verdana" pitchFamily="1" charset="0"/>
              </a:rPr>
              <a:t>it</a:t>
            </a:r>
            <a:r>
              <a:rPr lang="it-IT" sz="2000" b="1" i="1" dirty="0">
                <a:solidFill>
                  <a:srgbClr val="000000"/>
                </a:solidFill>
                <a:latin typeface="Verdana" pitchFamily="1" charset="0"/>
                <a:ea typeface="Verdana" pitchFamily="1" charset="0"/>
                <a:cs typeface="Verdana" pitchFamily="1" charset="0"/>
              </a:rPr>
              <a:t> </a:t>
            </a:r>
            <a:r>
              <a:rPr lang="it-IT" sz="2000" b="1" i="1" dirty="0" err="1">
                <a:solidFill>
                  <a:srgbClr val="000000"/>
                </a:solidFill>
                <a:latin typeface="Verdana" pitchFamily="1" charset="0"/>
                <a:ea typeface="Verdana" pitchFamily="1" charset="0"/>
                <a:cs typeface="Verdana" pitchFamily="1" charset="0"/>
              </a:rPr>
              <a:t>means</a:t>
            </a:r>
            <a:r>
              <a:rPr lang="it-IT" sz="2000" b="1" i="1" dirty="0">
                <a:solidFill>
                  <a:srgbClr val="000000"/>
                </a:solidFill>
                <a:latin typeface="Verdana" pitchFamily="1" charset="0"/>
                <a:ea typeface="Verdana" pitchFamily="1" charset="0"/>
                <a:cs typeface="Verdana" pitchFamily="1" charset="0"/>
              </a:rPr>
              <a:t> to play/</a:t>
            </a:r>
            <a:r>
              <a:rPr lang="it-IT" sz="2000" b="1" i="1" dirty="0" err="1">
                <a:solidFill>
                  <a:srgbClr val="000000"/>
                </a:solidFill>
                <a:latin typeface="Verdana" pitchFamily="1" charset="0"/>
                <a:ea typeface="Verdana" pitchFamily="1" charset="0"/>
                <a:cs typeface="Verdana" pitchFamily="1" charset="0"/>
              </a:rPr>
              <a:t>act</a:t>
            </a:r>
            <a:r>
              <a:rPr lang="it-IT" sz="2000" b="1" i="1" dirty="0">
                <a:solidFill>
                  <a:srgbClr val="000000"/>
                </a:solidFill>
                <a:latin typeface="Verdana" pitchFamily="1" charset="0"/>
                <a:ea typeface="Verdana" pitchFamily="1" charset="0"/>
                <a:cs typeface="Verdana" pitchFamily="1" charset="0"/>
              </a:rPr>
              <a:t>/</a:t>
            </a:r>
            <a:r>
              <a:rPr lang="it-IT" sz="2000" b="1" i="1" dirty="0" err="1">
                <a:solidFill>
                  <a:srgbClr val="000000"/>
                </a:solidFill>
                <a:latin typeface="Verdana" pitchFamily="1" charset="0"/>
                <a:ea typeface="Verdana" pitchFamily="1" charset="0"/>
                <a:cs typeface="Verdana" pitchFamily="1" charset="0"/>
              </a:rPr>
              <a:t>teach</a:t>
            </a:r>
            <a:r>
              <a:rPr lang="it-IT" sz="2000" b="1" i="1" dirty="0">
                <a:solidFill>
                  <a:srgbClr val="000000"/>
                </a:solidFill>
                <a:latin typeface="Verdana" pitchFamily="1" charset="0"/>
                <a:ea typeface="Verdana" pitchFamily="1" charset="0"/>
                <a:cs typeface="Verdana" pitchFamily="1" charset="0"/>
              </a:rPr>
              <a:t> </a:t>
            </a:r>
            <a:r>
              <a:rPr lang="it-IT" sz="2000" b="1" i="1" dirty="0" err="1">
                <a:solidFill>
                  <a:srgbClr val="000000"/>
                </a:solidFill>
                <a:latin typeface="Verdana" pitchFamily="1" charset="0"/>
                <a:ea typeface="Verdana" pitchFamily="1" charset="0"/>
                <a:cs typeface="Verdana" pitchFamily="1" charset="0"/>
              </a:rPr>
              <a:t>together</a:t>
            </a:r>
            <a:r>
              <a:rPr lang="it-IT" sz="2000" b="1" i="1" dirty="0">
                <a:solidFill>
                  <a:srgbClr val="000000"/>
                </a:solidFill>
                <a:latin typeface="Verdana" pitchFamily="1" charset="0"/>
                <a:ea typeface="Verdana" pitchFamily="1" charset="0"/>
                <a:cs typeface="Verdana" pitchFamily="1" charset="0"/>
              </a:rPr>
              <a:t> </a:t>
            </a:r>
            <a:r>
              <a:rPr lang="it-IT" sz="2000" b="1" i="1" dirty="0" err="1">
                <a:solidFill>
                  <a:srgbClr val="000000"/>
                </a:solidFill>
                <a:latin typeface="Verdana" pitchFamily="1" charset="0"/>
                <a:ea typeface="Verdana" pitchFamily="1" charset="0"/>
                <a:cs typeface="Verdana" pitchFamily="1" charset="0"/>
              </a:rPr>
              <a:t>at</a:t>
            </a:r>
            <a:r>
              <a:rPr lang="it-IT" sz="2000" b="1" i="1" dirty="0">
                <a:solidFill>
                  <a:srgbClr val="000000"/>
                </a:solidFill>
                <a:latin typeface="Verdana" pitchFamily="1" charset="0"/>
                <a:ea typeface="Verdana" pitchFamily="1" charset="0"/>
                <a:cs typeface="Verdana" pitchFamily="1" charset="0"/>
              </a:rPr>
              <a:t> </a:t>
            </a:r>
            <a:r>
              <a:rPr lang="it-IT" sz="2000" b="1" i="1" dirty="0">
                <a:solidFill>
                  <a:srgbClr val="FF0000"/>
                </a:solidFill>
                <a:latin typeface="Verdana" pitchFamily="1" charset="0"/>
                <a:ea typeface="Verdana" pitchFamily="1" charset="0"/>
                <a:cs typeface="Verdana" pitchFamily="1" charset="0"/>
              </a:rPr>
              <a:t>TWO</a:t>
            </a:r>
            <a:r>
              <a:rPr lang="it-IT" sz="2000" b="1" i="1" dirty="0">
                <a:solidFill>
                  <a:srgbClr val="000000"/>
                </a:solidFill>
                <a:latin typeface="Verdana" pitchFamily="1" charset="0"/>
                <a:ea typeface="Verdana" pitchFamily="1" charset="0"/>
                <a:cs typeface="Verdana" pitchFamily="1" charset="0"/>
              </a:rPr>
              <a:t> </a:t>
            </a:r>
            <a:r>
              <a:rPr lang="it-IT" sz="2000" b="1" i="1" dirty="0" err="1">
                <a:solidFill>
                  <a:srgbClr val="000000"/>
                </a:solidFill>
                <a:latin typeface="Verdana" pitchFamily="1" charset="0"/>
                <a:ea typeface="Verdana" pitchFamily="1" charset="0"/>
                <a:cs typeface="Verdana" pitchFamily="1" charset="0"/>
              </a:rPr>
              <a:t>distant</a:t>
            </a:r>
            <a:r>
              <a:rPr lang="it-IT" sz="2000" b="1" i="1" dirty="0">
                <a:solidFill>
                  <a:srgbClr val="000000"/>
                </a:solidFill>
                <a:latin typeface="Verdana" pitchFamily="1" charset="0"/>
                <a:ea typeface="Verdana" pitchFamily="1" charset="0"/>
                <a:cs typeface="Verdana" pitchFamily="1" charset="0"/>
              </a:rPr>
              <a:t> </a:t>
            </a:r>
            <a:r>
              <a:rPr lang="it-IT" sz="2000" b="1" i="1" dirty="0" err="1">
                <a:solidFill>
                  <a:srgbClr val="000000"/>
                </a:solidFill>
                <a:latin typeface="Verdana" pitchFamily="1" charset="0"/>
                <a:ea typeface="Verdana" pitchFamily="1" charset="0"/>
                <a:cs typeface="Verdana" pitchFamily="1" charset="0"/>
              </a:rPr>
              <a:t>locations</a:t>
            </a:r>
            <a:endParaRPr lang="it-IT" sz="2000" b="1" i="1" dirty="0">
              <a:solidFill>
                <a:srgbClr val="000000"/>
              </a:solidFill>
              <a:latin typeface="Verdana" pitchFamily="1" charset="0"/>
              <a:ea typeface="Verdana" pitchFamily="1" charset="0"/>
              <a:cs typeface="Verdana" pitchFamily="1" charset="0"/>
            </a:endParaRPr>
          </a:p>
        </p:txBody>
      </p:sp>
      <p:sp>
        <p:nvSpPr>
          <p:cNvPr id="15364" name="TextBox 4"/>
          <p:cNvSpPr txBox="1">
            <a:spLocks noChangeArrowheads="1"/>
          </p:cNvSpPr>
          <p:nvPr/>
        </p:nvSpPr>
        <p:spPr bwMode="auto">
          <a:xfrm>
            <a:off x="107504" y="152400"/>
            <a:ext cx="8856984" cy="584776"/>
          </a:xfrm>
          <a:prstGeom prst="rect">
            <a:avLst/>
          </a:prstGeom>
          <a:noFill/>
          <a:ln w="9525">
            <a:noFill/>
            <a:miter lim="800000"/>
            <a:headEnd/>
            <a:tailEnd/>
          </a:ln>
        </p:spPr>
        <p:txBody>
          <a:bodyPr wrap="square">
            <a:prstTxWarp prst="textNoShape">
              <a:avLst/>
            </a:prstTxWarp>
            <a:spAutoFit/>
          </a:bodyPr>
          <a:lstStyle/>
          <a:p>
            <a:pPr algn="ctr"/>
            <a:r>
              <a:rPr lang="en-US" sz="3200" b="1" dirty="0">
                <a:solidFill>
                  <a:srgbClr val="800000"/>
                </a:solidFill>
                <a:latin typeface="Verdana" pitchFamily="1" charset="0"/>
                <a:ea typeface="Verdana" pitchFamily="1" charset="0"/>
                <a:cs typeface="Verdana" pitchFamily="1" charset="0"/>
              </a:rPr>
              <a:t>What we know better now</a:t>
            </a:r>
          </a:p>
        </p:txBody>
      </p:sp>
      <p:pic>
        <p:nvPicPr>
          <p:cNvPr id="3" name="Picture 2"/>
          <p:cNvPicPr>
            <a:picLocks noChangeAspect="1"/>
          </p:cNvPicPr>
          <p:nvPr/>
        </p:nvPicPr>
        <p:blipFill>
          <a:blip r:embed="rId3"/>
          <a:stretch>
            <a:fillRect/>
          </a:stretch>
        </p:blipFill>
        <p:spPr>
          <a:xfrm>
            <a:off x="683568" y="1790331"/>
            <a:ext cx="7438307" cy="4299922"/>
          </a:xfrm>
          <a:prstGeom prst="rect">
            <a:avLst/>
          </a:prstGeom>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Rectangle 1"/>
          <p:cNvSpPr>
            <a:spLocks noChangeArrowheads="1"/>
          </p:cNvSpPr>
          <p:nvPr/>
        </p:nvSpPr>
        <p:spPr bwMode="auto">
          <a:xfrm>
            <a:off x="0" y="908720"/>
            <a:ext cx="8362950" cy="5317935"/>
          </a:xfrm>
          <a:prstGeom prst="rect">
            <a:avLst/>
          </a:prstGeom>
          <a:noFill/>
          <a:ln w="9525">
            <a:noFill/>
            <a:round/>
            <a:headEnd/>
            <a:tailEnd/>
          </a:ln>
        </p:spPr>
        <p:txBody>
          <a:bodyPr lIns="81639" tIns="42452" rIns="81639" bIns="42452">
            <a:prstTxWarp prst="textNoShape">
              <a:avLst/>
            </a:prstTxWarp>
            <a:spAutoFit/>
          </a:bodyPr>
          <a:lstStyle/>
          <a:p>
            <a:pPr marL="984975" lvl="1" indent="-309605">
              <a:buFont typeface="Arial"/>
              <a:buChar char="•"/>
              <a:tabLst>
                <a:tab pos="656650" algn="l"/>
                <a:tab pos="1313299" algn="l"/>
                <a:tab pos="1969949" algn="l"/>
                <a:tab pos="2626599" algn="l"/>
                <a:tab pos="3283248" algn="l"/>
                <a:tab pos="3939898" algn="l"/>
                <a:tab pos="4596548" algn="l"/>
                <a:tab pos="5253198" algn="l"/>
                <a:tab pos="5909847" algn="l"/>
                <a:tab pos="6566497" algn="l"/>
                <a:tab pos="7223147" algn="l"/>
              </a:tabLst>
              <a:defRPr/>
            </a:pPr>
            <a:r>
              <a:rPr lang="en-US" sz="2000" dirty="0">
                <a:latin typeface="Tahoma" charset="0"/>
              </a:rPr>
              <a:t>“I need and easy backstage channel to talk to my remote technical partner!”</a:t>
            </a:r>
          </a:p>
          <a:p>
            <a:pPr marL="675370" lvl="1">
              <a:tabLst>
                <a:tab pos="656650" algn="l"/>
                <a:tab pos="1313299" algn="l"/>
                <a:tab pos="1969949" algn="l"/>
                <a:tab pos="2626599" algn="l"/>
                <a:tab pos="3283248" algn="l"/>
                <a:tab pos="3939898" algn="l"/>
                <a:tab pos="4596548" algn="l"/>
                <a:tab pos="5253198" algn="l"/>
                <a:tab pos="5909847" algn="l"/>
                <a:tab pos="6566497" algn="l"/>
                <a:tab pos="7223147" algn="l"/>
              </a:tabLst>
              <a:defRPr/>
            </a:pPr>
            <a:endParaRPr lang="en-US" sz="2000" dirty="0">
              <a:latin typeface="Tahoma" charset="0"/>
            </a:endParaRPr>
          </a:p>
          <a:p>
            <a:pPr marL="984975" lvl="1" indent="-309605">
              <a:buFont typeface="Arial"/>
              <a:buChar char="•"/>
              <a:tabLst>
                <a:tab pos="656650" algn="l"/>
                <a:tab pos="1313299" algn="l"/>
                <a:tab pos="1969949" algn="l"/>
                <a:tab pos="2626599" algn="l"/>
                <a:tab pos="3283248" algn="l"/>
                <a:tab pos="3939898" algn="l"/>
                <a:tab pos="4596548" algn="l"/>
                <a:tab pos="5253198" algn="l"/>
                <a:tab pos="5909847" algn="l"/>
                <a:tab pos="6566497" algn="l"/>
                <a:tab pos="7223147" algn="l"/>
              </a:tabLst>
              <a:defRPr/>
            </a:pPr>
            <a:r>
              <a:rPr lang="en-US" sz="2000" dirty="0">
                <a:latin typeface="Tahoma" charset="0"/>
              </a:rPr>
              <a:t>“I’m not a network expert, I need a quick real time snapshot of what is going on…”</a:t>
            </a:r>
          </a:p>
          <a:p>
            <a:pPr marL="675370" lvl="1">
              <a:tabLst>
                <a:tab pos="656650" algn="l"/>
                <a:tab pos="1313299" algn="l"/>
                <a:tab pos="1969949" algn="l"/>
                <a:tab pos="2626599" algn="l"/>
                <a:tab pos="3283248" algn="l"/>
                <a:tab pos="3939898" algn="l"/>
                <a:tab pos="4596548" algn="l"/>
                <a:tab pos="5253198" algn="l"/>
                <a:tab pos="5909847" algn="l"/>
                <a:tab pos="6566497" algn="l"/>
                <a:tab pos="7223147" algn="l"/>
              </a:tabLst>
              <a:defRPr/>
            </a:pPr>
            <a:endParaRPr lang="en-US" sz="2000" dirty="0">
              <a:latin typeface="Tahoma" charset="0"/>
            </a:endParaRPr>
          </a:p>
          <a:p>
            <a:pPr marL="984975" lvl="1" indent="-309605">
              <a:buFont typeface="Arial"/>
              <a:buChar char="•"/>
              <a:tabLst>
                <a:tab pos="656650" algn="l"/>
                <a:tab pos="1313299" algn="l"/>
                <a:tab pos="1969949" algn="l"/>
                <a:tab pos="2626599" algn="l"/>
                <a:tab pos="3283248" algn="l"/>
                <a:tab pos="3939898" algn="l"/>
                <a:tab pos="4596548" algn="l"/>
                <a:tab pos="5253198" algn="l"/>
                <a:tab pos="5909847" algn="l"/>
                <a:tab pos="6566497" algn="l"/>
                <a:tab pos="7223147" algn="l"/>
              </a:tabLst>
              <a:defRPr/>
            </a:pPr>
            <a:r>
              <a:rPr lang="en-US" sz="2000" dirty="0">
                <a:latin typeface="Tahoma" charset="0"/>
              </a:rPr>
              <a:t>“What the musicians need to see is different from what the audience likes!”</a:t>
            </a:r>
          </a:p>
          <a:p>
            <a:pPr marL="675370" lvl="1">
              <a:tabLst>
                <a:tab pos="656650" algn="l"/>
                <a:tab pos="1313299" algn="l"/>
                <a:tab pos="1969949" algn="l"/>
                <a:tab pos="2626599" algn="l"/>
                <a:tab pos="3283248" algn="l"/>
                <a:tab pos="3939898" algn="l"/>
                <a:tab pos="4596548" algn="l"/>
                <a:tab pos="5253198" algn="l"/>
                <a:tab pos="5909847" algn="l"/>
                <a:tab pos="6566497" algn="l"/>
                <a:tab pos="7223147" algn="l"/>
              </a:tabLst>
              <a:defRPr/>
            </a:pPr>
            <a:endParaRPr lang="en-US" sz="2000" dirty="0">
              <a:latin typeface="Tahoma" charset="0"/>
            </a:endParaRPr>
          </a:p>
          <a:p>
            <a:pPr marL="984975" lvl="1" indent="-309605">
              <a:buFont typeface="Arial"/>
              <a:buChar char="•"/>
              <a:tabLst>
                <a:tab pos="656650" algn="l"/>
                <a:tab pos="1313299" algn="l"/>
                <a:tab pos="1969949" algn="l"/>
                <a:tab pos="2626599" algn="l"/>
                <a:tab pos="3283248" algn="l"/>
                <a:tab pos="3939898" algn="l"/>
                <a:tab pos="4596548" algn="l"/>
                <a:tab pos="5253198" algn="l"/>
                <a:tab pos="5909847" algn="l"/>
                <a:tab pos="6566497" algn="l"/>
                <a:tab pos="7223147" algn="l"/>
              </a:tabLst>
              <a:defRPr/>
            </a:pPr>
            <a:r>
              <a:rPr lang="en-US" sz="2000" dirty="0">
                <a:latin typeface="Tahoma" charset="0"/>
              </a:rPr>
              <a:t>“I really need </a:t>
            </a:r>
            <a:r>
              <a:rPr lang="en-US" sz="2000" dirty="0" err="1">
                <a:latin typeface="Tahoma" charset="0"/>
              </a:rPr>
              <a:t>LoLa</a:t>
            </a:r>
            <a:r>
              <a:rPr lang="en-US" sz="2000" dirty="0">
                <a:latin typeface="Tahoma" charset="0"/>
              </a:rPr>
              <a:t> to teach in places were we will never have 1Gbps…”</a:t>
            </a:r>
          </a:p>
          <a:p>
            <a:pPr marL="984975" lvl="1" indent="-309605">
              <a:buFont typeface="Arial"/>
              <a:buChar char="•"/>
              <a:tabLst>
                <a:tab pos="656650" algn="l"/>
                <a:tab pos="1313299" algn="l"/>
                <a:tab pos="1969949" algn="l"/>
                <a:tab pos="2626599" algn="l"/>
                <a:tab pos="3283248" algn="l"/>
                <a:tab pos="3939898" algn="l"/>
                <a:tab pos="4596548" algn="l"/>
                <a:tab pos="5253198" algn="l"/>
                <a:tab pos="5909847" algn="l"/>
                <a:tab pos="6566497" algn="l"/>
                <a:tab pos="7223147" algn="l"/>
              </a:tabLst>
              <a:defRPr/>
            </a:pPr>
            <a:endParaRPr lang="en-US" sz="2000" dirty="0">
              <a:latin typeface="Tahoma" charset="0"/>
            </a:endParaRPr>
          </a:p>
          <a:p>
            <a:pPr marL="984975" lvl="1" indent="-309605">
              <a:buFont typeface="Arial"/>
              <a:buChar char="•"/>
              <a:tabLst>
                <a:tab pos="656650" algn="l"/>
                <a:tab pos="1313299" algn="l"/>
                <a:tab pos="1969949" algn="l"/>
                <a:tab pos="2626599" algn="l"/>
                <a:tab pos="3283248" algn="l"/>
                <a:tab pos="3939898" algn="l"/>
                <a:tab pos="4596548" algn="l"/>
                <a:tab pos="5253198" algn="l"/>
                <a:tab pos="5909847" algn="l"/>
                <a:tab pos="6566497" algn="l"/>
                <a:tab pos="7223147" algn="l"/>
              </a:tabLst>
              <a:defRPr/>
            </a:pPr>
            <a:r>
              <a:rPr lang="en-US" sz="2000" dirty="0">
                <a:latin typeface="Tahoma" charset="0"/>
              </a:rPr>
              <a:t>“I need HD to see details and feel closer”</a:t>
            </a:r>
          </a:p>
          <a:p>
            <a:pPr marL="984975" lvl="1" indent="-309605">
              <a:buFont typeface="Arial"/>
              <a:buChar char="•"/>
              <a:tabLst>
                <a:tab pos="656650" algn="l"/>
                <a:tab pos="1313299" algn="l"/>
                <a:tab pos="1969949" algn="l"/>
                <a:tab pos="2626599" algn="l"/>
                <a:tab pos="3283248" algn="l"/>
                <a:tab pos="3939898" algn="l"/>
                <a:tab pos="4596548" algn="l"/>
                <a:tab pos="5253198" algn="l"/>
                <a:tab pos="5909847" algn="l"/>
                <a:tab pos="6566497" algn="l"/>
                <a:tab pos="7223147" algn="l"/>
              </a:tabLst>
              <a:defRPr/>
            </a:pPr>
            <a:endParaRPr lang="en-US" sz="2000" dirty="0">
              <a:latin typeface="Tahoma" charset="0"/>
            </a:endParaRPr>
          </a:p>
          <a:p>
            <a:pPr marL="984975" lvl="1" indent="-309605">
              <a:buFont typeface="Arial"/>
              <a:buChar char="•"/>
              <a:tabLst>
                <a:tab pos="656650" algn="l"/>
                <a:tab pos="1313299" algn="l"/>
                <a:tab pos="1969949" algn="l"/>
                <a:tab pos="2626599" algn="l"/>
                <a:tab pos="3283248" algn="l"/>
                <a:tab pos="3939898" algn="l"/>
                <a:tab pos="4596548" algn="l"/>
                <a:tab pos="5253198" algn="l"/>
                <a:tab pos="5909847" algn="l"/>
                <a:tab pos="6566497" algn="l"/>
                <a:tab pos="7223147" algn="l"/>
              </a:tabLst>
              <a:defRPr/>
            </a:pPr>
            <a:r>
              <a:rPr lang="en-US" sz="2000" dirty="0">
                <a:latin typeface="Tahoma" charset="0"/>
              </a:rPr>
              <a:t>“I want to hear the ambience where we are in”</a:t>
            </a:r>
          </a:p>
          <a:p>
            <a:pPr marL="984975" lvl="1" indent="-309605">
              <a:buFont typeface="Arial"/>
              <a:buChar char="•"/>
              <a:tabLst>
                <a:tab pos="656650" algn="l"/>
                <a:tab pos="1313299" algn="l"/>
                <a:tab pos="1969949" algn="l"/>
                <a:tab pos="2626599" algn="l"/>
                <a:tab pos="3283248" algn="l"/>
                <a:tab pos="3939898" algn="l"/>
                <a:tab pos="4596548" algn="l"/>
                <a:tab pos="5253198" algn="l"/>
                <a:tab pos="5909847" algn="l"/>
                <a:tab pos="6566497" algn="l"/>
                <a:tab pos="7223147" algn="l"/>
              </a:tabLst>
              <a:defRPr/>
            </a:pPr>
            <a:endParaRPr lang="en-US" sz="2000" dirty="0">
              <a:latin typeface="Tahoma" charset="0"/>
            </a:endParaRPr>
          </a:p>
          <a:p>
            <a:pPr marL="984975" lvl="1" indent="-309605">
              <a:buFont typeface="Arial"/>
              <a:buChar char="•"/>
              <a:tabLst>
                <a:tab pos="656650" algn="l"/>
                <a:tab pos="1313299" algn="l"/>
                <a:tab pos="1969949" algn="l"/>
                <a:tab pos="2626599" algn="l"/>
                <a:tab pos="3283248" algn="l"/>
                <a:tab pos="3939898" algn="l"/>
                <a:tab pos="4596548" algn="l"/>
                <a:tab pos="5253198" algn="l"/>
                <a:tab pos="5909847" algn="l"/>
                <a:tab pos="6566497" algn="l"/>
                <a:tab pos="7223147" algn="l"/>
              </a:tabLst>
              <a:defRPr/>
            </a:pPr>
            <a:r>
              <a:rPr lang="en-US" sz="2000" dirty="0">
                <a:latin typeface="Tahoma" charset="0"/>
              </a:rPr>
              <a:t>“I need to calibrate my video gear easily!”</a:t>
            </a:r>
          </a:p>
        </p:txBody>
      </p:sp>
      <p:sp>
        <p:nvSpPr>
          <p:cNvPr id="5" name="TextBox 4"/>
          <p:cNvSpPr txBox="1">
            <a:spLocks noChangeArrowheads="1"/>
          </p:cNvSpPr>
          <p:nvPr/>
        </p:nvSpPr>
        <p:spPr bwMode="auto">
          <a:xfrm>
            <a:off x="609600" y="152400"/>
            <a:ext cx="8305800" cy="584776"/>
          </a:xfrm>
          <a:prstGeom prst="rect">
            <a:avLst/>
          </a:prstGeom>
          <a:noFill/>
          <a:ln w="9525">
            <a:noFill/>
            <a:miter lim="800000"/>
            <a:headEnd/>
            <a:tailEnd/>
          </a:ln>
        </p:spPr>
        <p:txBody>
          <a:bodyPr wrap="square">
            <a:prstTxWarp prst="textNoShape">
              <a:avLst/>
            </a:prstTxWarp>
            <a:spAutoFit/>
          </a:bodyPr>
          <a:lstStyle/>
          <a:p>
            <a:pPr algn="ctr"/>
            <a:r>
              <a:rPr lang="en-US" sz="3200" b="1" dirty="0" err="1">
                <a:solidFill>
                  <a:srgbClr val="800000"/>
                </a:solidFill>
                <a:latin typeface="Verdana" pitchFamily="1" charset="0"/>
                <a:ea typeface="Verdana" pitchFamily="1" charset="0"/>
                <a:cs typeface="Verdana" pitchFamily="1" charset="0"/>
              </a:rPr>
              <a:t>LoLa</a:t>
            </a:r>
            <a:r>
              <a:rPr lang="en-US" sz="3200" b="1" dirty="0">
                <a:solidFill>
                  <a:srgbClr val="800000"/>
                </a:solidFill>
                <a:latin typeface="Verdana" pitchFamily="1" charset="0"/>
                <a:ea typeface="Verdana" pitchFamily="1" charset="0"/>
                <a:cs typeface="Verdana" pitchFamily="1" charset="0"/>
              </a:rPr>
              <a:t> is made by its users!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Shape 108"/>
          <p:cNvSpPr/>
          <p:nvPr/>
        </p:nvSpPr>
        <p:spPr>
          <a:xfrm>
            <a:off x="823644" y="813371"/>
            <a:ext cx="7466015" cy="5018937"/>
          </a:xfrm>
          <a:prstGeom prst="rect">
            <a:avLst/>
          </a:prstGeom>
          <a:ln w="12700">
            <a:miter lim="400000"/>
          </a:ln>
          <a:extLst>
            <a:ext uri="{C572A759-6A51-4108-AA02-DFA0A04FC94B}">
              <ma14:wrappingTextBoxFlag xmlns:ma14="http://schemas.microsoft.com/office/mac/drawingml/2011/main" xmlns="" val="1"/>
            </a:ext>
          </a:extLst>
        </p:spPr>
        <p:txBody>
          <a:bodyPr lIns="46799" tIns="46799" rIns="46799" bIns="46799">
            <a:spAutoFit/>
          </a:bodyPr>
          <a:lstStyle/>
          <a:p>
            <a:pPr marL="285750" indent="-285750">
              <a:buFont typeface="Arial" charset="0"/>
              <a:buChar cha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b="1" i="1">
                <a:latin typeface="Verdana"/>
                <a:ea typeface="Verdana"/>
                <a:cs typeface="Verdana"/>
                <a:sym typeface="Verdana"/>
              </a:defRPr>
            </a:pPr>
            <a:r>
              <a:rPr lang="en-US" sz="900" dirty="0"/>
              <a:t>Better realigned packets handling monitoring </a:t>
            </a:r>
            <a:r>
              <a:rPr lang="mr-IN" sz="900" dirty="0"/>
              <a:t>–</a:t>
            </a:r>
            <a:r>
              <a:rPr lang="en-US" sz="900" dirty="0"/>
              <a:t> more info in Network Monitor on possible causes;</a:t>
            </a:r>
          </a:p>
          <a:p>
            <a:pPr marL="285750" indent="-285750">
              <a:buFont typeface="Arial" charset="0"/>
              <a:buChar cha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b="1" i="1">
                <a:latin typeface="Verdana"/>
                <a:ea typeface="Verdana"/>
                <a:cs typeface="Verdana"/>
                <a:sym typeface="Verdana"/>
              </a:defRPr>
            </a:pPr>
            <a:r>
              <a:rPr lang="en-US" sz="900" dirty="0"/>
              <a:t>A “low performance” profile for use when resources (network) are limited;</a:t>
            </a:r>
          </a:p>
          <a:p>
            <a:pPr marL="285750" indent="-285750">
              <a:buFont typeface="Arial" charset="0"/>
              <a:buChar cha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b="1" i="1">
                <a:latin typeface="Verdana"/>
                <a:ea typeface="Verdana"/>
                <a:cs typeface="Verdana"/>
                <a:sym typeface="Verdana"/>
              </a:defRPr>
            </a:pPr>
            <a:r>
              <a:rPr lang="en-US" sz="900" dirty="0"/>
              <a:t>”Users’ directory service” from central server to find peers/partners</a:t>
            </a:r>
          </a:p>
          <a:p>
            <a:pPr marL="285750" indent="-285750">
              <a:buFont typeface="Arial" charset="0"/>
              <a:buChar cha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b="1" i="1">
                <a:latin typeface="Verdana"/>
                <a:ea typeface="Verdana"/>
                <a:cs typeface="Verdana"/>
                <a:sym typeface="Verdana"/>
              </a:defRPr>
            </a:pPr>
            <a:r>
              <a:rPr lang="en-US" sz="900" dirty="0"/>
              <a:t>Add a metronome internally to switch on;</a:t>
            </a:r>
          </a:p>
          <a:p>
            <a:pPr marL="285750" indent="-285750">
              <a:buFont typeface="Arial" charset="0"/>
              <a:buChar cha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b="1" i="1">
                <a:latin typeface="Verdana"/>
                <a:ea typeface="Verdana"/>
                <a:cs typeface="Verdana"/>
                <a:sym typeface="Verdana"/>
              </a:defRPr>
            </a:pPr>
            <a:r>
              <a:rPr lang="en-US" sz="900" dirty="0"/>
              <a:t>Initial check of conflicting running applications (Skype </a:t>
            </a:r>
            <a:r>
              <a:rPr lang="en-US" sz="900" dirty="0" err="1"/>
              <a:t>etc</a:t>
            </a:r>
            <a:r>
              <a:rPr lang="en-US" sz="900" dirty="0"/>
              <a:t>);</a:t>
            </a:r>
          </a:p>
          <a:p>
            <a:pPr marL="285750" indent="-285750">
              <a:buFont typeface="Arial" charset="0"/>
              <a:buChar cha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b="1" i="1">
                <a:latin typeface="Verdana"/>
                <a:ea typeface="Verdana"/>
                <a:cs typeface="Verdana"/>
                <a:sym typeface="Verdana"/>
              </a:defRPr>
            </a:pPr>
            <a:r>
              <a:rPr lang="en-US" sz="900" dirty="0"/>
              <a:t>Have a partial “Area of Interest” which is uncompressed, and the rest of the image goes compressed;</a:t>
            </a:r>
          </a:p>
          <a:p>
            <a:pPr marL="285750" indent="-285750">
              <a:buFont typeface="Arial" charset="0"/>
              <a:buChar cha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b="1" i="1">
                <a:latin typeface="Verdana"/>
                <a:ea typeface="Verdana"/>
                <a:cs typeface="Verdana"/>
                <a:sym typeface="Verdana"/>
              </a:defRPr>
            </a:pPr>
            <a:r>
              <a:rPr lang="en-US" sz="900" dirty="0"/>
              <a:t>Create better eye contact (hole in the screen effect);</a:t>
            </a:r>
          </a:p>
          <a:p>
            <a:pPr marL="285750" indent="-285750">
              <a:buFont typeface="Arial" charset="0"/>
              <a:buChar cha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b="1" i="1">
                <a:latin typeface="Verdana"/>
                <a:ea typeface="Verdana"/>
                <a:cs typeface="Verdana"/>
                <a:sym typeface="Verdana"/>
              </a:defRPr>
            </a:pPr>
            <a:r>
              <a:rPr lang="en-US" sz="900" dirty="0"/>
              <a:t>Full control of remote node via chat (or easier menu);</a:t>
            </a:r>
          </a:p>
          <a:p>
            <a:pPr marL="285750" indent="-285750">
              <a:buFont typeface="Arial" charset="0"/>
              <a:buChar cha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b="1" i="1">
                <a:latin typeface="Verdana"/>
                <a:ea typeface="Verdana"/>
                <a:cs typeface="Verdana"/>
                <a:sym typeface="Verdana"/>
              </a:defRPr>
            </a:pPr>
            <a:r>
              <a:rPr lang="en-US" sz="900" dirty="0"/>
              <a:t>use ipv6 to bypass firewalls/NATs, use STUN.TURN service;</a:t>
            </a:r>
          </a:p>
          <a:p>
            <a:pPr marL="285750" indent="-285750">
              <a:buFont typeface="Arial" charset="0"/>
              <a:buChar cha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b="1" i="1">
                <a:latin typeface="Verdana"/>
                <a:ea typeface="Verdana"/>
                <a:cs typeface="Verdana"/>
                <a:sym typeface="Verdana"/>
              </a:defRPr>
            </a:pPr>
            <a:r>
              <a:rPr lang="en-US" sz="900" dirty="0"/>
              <a:t>Supply a full </a:t>
            </a:r>
            <a:r>
              <a:rPr lang="en-US" sz="900" dirty="0" err="1"/>
              <a:t>LoLa</a:t>
            </a:r>
            <a:r>
              <a:rPr lang="en-US" sz="900" dirty="0"/>
              <a:t> PC from “vendor”;</a:t>
            </a:r>
          </a:p>
          <a:p>
            <a:pPr marL="285750" indent="-285750">
              <a:buFont typeface="Arial" charset="0"/>
              <a:buChar cha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b="1" i="1">
                <a:latin typeface="Verdana"/>
                <a:ea typeface="Verdana"/>
                <a:cs typeface="Verdana"/>
                <a:sym typeface="Verdana"/>
              </a:defRPr>
            </a:pPr>
            <a:r>
              <a:rPr lang="en-US" sz="900" dirty="0"/>
              <a:t>4k support tested and deployed;</a:t>
            </a:r>
          </a:p>
          <a:p>
            <a:pPr marL="285750" indent="-285750">
              <a:buFont typeface="Arial" charset="0"/>
              <a:buChar cha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b="1" i="1">
                <a:latin typeface="Verdana"/>
                <a:ea typeface="Verdana"/>
                <a:cs typeface="Verdana"/>
                <a:sym typeface="Verdana"/>
              </a:defRPr>
            </a:pPr>
            <a:r>
              <a:rPr lang="en-US" sz="900" dirty="0"/>
              <a:t>Audio rendering pre-sets to facilitate various setups</a:t>
            </a:r>
          </a:p>
          <a:p>
            <a:pPr marL="285750" indent="-285750">
              <a:buFont typeface="Arial" charset="0"/>
              <a:buChar cha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b="1" i="1">
                <a:latin typeface="Verdana"/>
                <a:ea typeface="Verdana"/>
                <a:cs typeface="Verdana"/>
                <a:sym typeface="Verdana"/>
              </a:defRPr>
            </a:pPr>
            <a:r>
              <a:rPr lang="en-US" sz="900" dirty="0"/>
              <a:t>Share screens on </a:t>
            </a:r>
            <a:r>
              <a:rPr lang="en-US" sz="900" dirty="0" err="1"/>
              <a:t>ipad</a:t>
            </a:r>
            <a:r>
              <a:rPr lang="en-US" sz="900" dirty="0"/>
              <a:t> for example (for scores); Service screen channel for scores or other items to share (like H.239 in legacy VC)</a:t>
            </a:r>
          </a:p>
          <a:p>
            <a:pPr marL="285750" indent="-285750">
              <a:buFont typeface="Arial" charset="0"/>
              <a:buChar cha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b="1" i="1">
                <a:latin typeface="Verdana"/>
                <a:ea typeface="Verdana"/>
                <a:cs typeface="Verdana"/>
                <a:sym typeface="Verdana"/>
              </a:defRPr>
            </a:pPr>
            <a:r>
              <a:rPr lang="en-US" sz="900" dirty="0"/>
              <a:t>Draw into video image to show how it is (like the drawing on top of sports events to enhance data);</a:t>
            </a:r>
          </a:p>
          <a:p>
            <a:pPr marL="285750" indent="-285750">
              <a:buFont typeface="Arial" charset="0"/>
              <a:buChar cha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b="1" i="1">
                <a:latin typeface="Verdana"/>
                <a:ea typeface="Verdana"/>
                <a:cs typeface="Verdana"/>
                <a:sym typeface="Verdana"/>
              </a:defRPr>
            </a:pPr>
            <a:r>
              <a:rPr lang="en-US" sz="900" dirty="0"/>
              <a:t>How to teach to children? Make them feel “natural”;</a:t>
            </a:r>
          </a:p>
          <a:p>
            <a:pPr marL="285750" indent="-285750">
              <a:buFont typeface="Arial" charset="0"/>
              <a:buChar cha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b="1" i="1">
                <a:latin typeface="Verdana"/>
                <a:ea typeface="Verdana"/>
                <a:cs typeface="Verdana"/>
                <a:sym typeface="Verdana"/>
              </a:defRPr>
            </a:pPr>
            <a:r>
              <a:rPr lang="en-US" sz="900" dirty="0"/>
              <a:t>Write guidelines on how to create homogenous teaching and rehearsing spaces (lights, cameras, ambience, mics,</a:t>
            </a:r>
            <a:r>
              <a:rPr lang="mr-IN" sz="900" dirty="0"/>
              <a:t>…</a:t>
            </a:r>
            <a:r>
              <a:rPr lang="en-US" sz="900" dirty="0"/>
              <a:t>); </a:t>
            </a:r>
          </a:p>
          <a:p>
            <a:pPr marL="285750" indent="-285750">
              <a:buFont typeface="Arial" charset="0"/>
              <a:buChar cha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b="1" i="1">
                <a:latin typeface="Verdana"/>
                <a:ea typeface="Verdana"/>
                <a:cs typeface="Verdana"/>
                <a:sym typeface="Verdana"/>
              </a:defRPr>
            </a:pPr>
            <a:r>
              <a:rPr lang="en-US" sz="900" dirty="0"/>
              <a:t>Give a try/some support to SDI cameras for non music use (like drama for example) Check the CANON SGF format;</a:t>
            </a:r>
          </a:p>
          <a:p>
            <a:pPr marL="285750" indent="-285750">
              <a:buFont typeface="Arial" charset="0"/>
              <a:buChar cha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b="1" i="1">
                <a:latin typeface="Verdana"/>
                <a:ea typeface="Verdana"/>
                <a:cs typeface="Verdana"/>
                <a:sym typeface="Verdana"/>
              </a:defRPr>
            </a:pPr>
            <a:r>
              <a:rPr lang="en-US" sz="900" dirty="0"/>
              <a:t>Audio/Video signal conversion, to enable interaction with “external” devices (streaming servers, A/V servers, </a:t>
            </a:r>
            <a:r>
              <a:rPr lang="en-US" sz="900" dirty="0" err="1"/>
              <a:t>etc</a:t>
            </a:r>
            <a:r>
              <a:rPr lang="en-US" sz="900" dirty="0"/>
              <a:t>)</a:t>
            </a:r>
          </a:p>
          <a:p>
            <a:pPr marL="285750" indent="-285750">
              <a:buFont typeface="Arial" charset="0"/>
              <a:buChar cha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b="1" i="1">
                <a:latin typeface="Verdana"/>
                <a:ea typeface="Verdana"/>
                <a:cs typeface="Verdana"/>
                <a:sym typeface="Verdana"/>
              </a:defRPr>
            </a:pPr>
            <a:r>
              <a:rPr lang="en-US" sz="900" dirty="0"/>
              <a:t>Local/remote video mixing</a:t>
            </a:r>
          </a:p>
          <a:p>
            <a:pPr marL="285750" indent="-285750">
              <a:buFont typeface="Arial" charset="0"/>
              <a:buChar cha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b="1" i="1">
                <a:latin typeface="Verdana"/>
                <a:ea typeface="Verdana"/>
                <a:cs typeface="Verdana"/>
                <a:sym typeface="Verdana"/>
              </a:defRPr>
            </a:pPr>
            <a:r>
              <a:rPr lang="en-US" sz="900" dirty="0"/>
              <a:t>In recording, add black frames to keep audio/video timestamps aligned;</a:t>
            </a:r>
          </a:p>
          <a:p>
            <a:pPr marL="285750" indent="-285750">
              <a:buFont typeface="Arial" charset="0"/>
              <a:buChar cha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b="1" i="1">
                <a:latin typeface="Verdana"/>
                <a:ea typeface="Verdana"/>
                <a:cs typeface="Verdana"/>
                <a:sym typeface="Verdana"/>
              </a:defRPr>
            </a:pPr>
            <a:r>
              <a:rPr lang="en-US" sz="900" dirty="0"/>
              <a:t>RTP/UDP options for transmission, use Packet Priority (when available);</a:t>
            </a:r>
          </a:p>
          <a:p>
            <a:pPr marL="285750" indent="-285750">
              <a:buFont typeface="Arial" charset="0"/>
              <a:buChar cha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b="1" i="1">
                <a:latin typeface="Verdana"/>
                <a:ea typeface="Verdana"/>
                <a:cs typeface="Verdana"/>
                <a:sym typeface="Verdana"/>
              </a:defRPr>
            </a:pPr>
            <a:r>
              <a:rPr lang="en-US" sz="900" dirty="0"/>
              <a:t>High definition full body projection support (feel the body presence);</a:t>
            </a:r>
          </a:p>
          <a:p>
            <a:pPr marL="285750" indent="-285750">
              <a:buFont typeface="Arial" charset="0"/>
              <a:buChar cha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b="1" i="1">
                <a:latin typeface="Verdana"/>
                <a:ea typeface="Verdana"/>
                <a:cs typeface="Verdana"/>
                <a:sym typeface="Verdana"/>
              </a:defRPr>
            </a:pPr>
            <a:r>
              <a:rPr lang="en-US" sz="900" dirty="0"/>
              <a:t>Use 3d projection; Ghost illusion, prism projection;</a:t>
            </a:r>
          </a:p>
          <a:p>
            <a:pPr marL="285750" indent="-285750">
              <a:buFont typeface="Arial" charset="0"/>
              <a:buChar cha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b="1" i="1">
                <a:latin typeface="Verdana"/>
                <a:ea typeface="Verdana"/>
                <a:cs typeface="Verdana"/>
                <a:sym typeface="Verdana"/>
              </a:defRPr>
            </a:pPr>
            <a:r>
              <a:rPr lang="en-US" sz="900" dirty="0"/>
              <a:t>Use of sensors for data rendering;</a:t>
            </a:r>
          </a:p>
          <a:p>
            <a:pPr marL="285750" indent="-285750">
              <a:buFont typeface="Arial" charset="0"/>
              <a:buChar cha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b="1" i="1">
                <a:latin typeface="Verdana"/>
                <a:ea typeface="Verdana"/>
                <a:cs typeface="Verdana"/>
                <a:sym typeface="Verdana"/>
              </a:defRPr>
            </a:pPr>
            <a:r>
              <a:rPr lang="en-US" sz="900" dirty="0"/>
              <a:t>Side by side view option (in same window);</a:t>
            </a:r>
          </a:p>
          <a:p>
            <a:pPr marL="285750" indent="-285750">
              <a:buFont typeface="Arial" charset="0"/>
              <a:buChar cha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b="1" i="1">
                <a:latin typeface="Verdana"/>
                <a:ea typeface="Verdana"/>
                <a:cs typeface="Verdana"/>
                <a:sym typeface="Verdana"/>
              </a:defRPr>
            </a:pPr>
            <a:r>
              <a:rPr lang="en-US" sz="900" dirty="0"/>
              <a:t>Support OSX version;</a:t>
            </a:r>
          </a:p>
          <a:p>
            <a:pPr marL="285750" indent="-285750">
              <a:buFont typeface="Arial" charset="0"/>
              <a:buChar cha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b="1" i="1">
                <a:latin typeface="Verdana"/>
                <a:ea typeface="Verdana"/>
                <a:cs typeface="Verdana"/>
                <a:sym typeface="Verdana"/>
              </a:defRPr>
            </a:pPr>
            <a:r>
              <a:rPr lang="en-US" sz="900" dirty="0"/>
              <a:t>SMPTE color bars transmission for video setup;</a:t>
            </a:r>
          </a:p>
          <a:p>
            <a:pPr marL="285750" indent="-285750">
              <a:buFont typeface="Arial" charset="0"/>
              <a:buChar cha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b="1" i="1">
                <a:latin typeface="Verdana"/>
                <a:ea typeface="Verdana"/>
                <a:cs typeface="Verdana"/>
                <a:sym typeface="Verdana"/>
              </a:defRPr>
            </a:pPr>
            <a:r>
              <a:rPr lang="en-US" sz="900" dirty="0"/>
              <a:t>Support for dancing and drama lessons setup;</a:t>
            </a:r>
          </a:p>
          <a:p>
            <a:pPr marL="285750" indent="-285750">
              <a:buFont typeface="Arial" charset="0"/>
              <a:buChar cha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b="1" i="1">
                <a:latin typeface="Verdana"/>
                <a:ea typeface="Verdana"/>
                <a:cs typeface="Verdana"/>
                <a:sym typeface="Verdana"/>
              </a:defRPr>
            </a:pPr>
            <a:r>
              <a:rPr lang="en-US" sz="900" dirty="0"/>
              <a:t>Explain how to create a network configuration (isolated VLAN) instead of firewalls;</a:t>
            </a:r>
          </a:p>
          <a:p>
            <a:pPr marL="285750" indent="-285750">
              <a:buFont typeface="Arial" charset="0"/>
              <a:buChar cha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b="1" i="1">
                <a:latin typeface="Verdana"/>
                <a:ea typeface="Verdana"/>
                <a:cs typeface="Verdana"/>
                <a:sym typeface="Verdana"/>
              </a:defRPr>
            </a:pPr>
            <a:endParaRPr lang="en-US" sz="900" dirty="0"/>
          </a:p>
          <a:p>
            <a: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b="1" i="1">
                <a:latin typeface="Verdana"/>
                <a:ea typeface="Verdana"/>
                <a:cs typeface="Verdana"/>
                <a:sym typeface="Verdana"/>
              </a:defRPr>
            </a:pPr>
            <a:r>
              <a:rPr lang="en-US" sz="1400" dirty="0"/>
              <a:t>SEND MORE to </a:t>
            </a:r>
            <a:r>
              <a:rPr lang="en-US" sz="1400" dirty="0" err="1"/>
              <a:t>lola-project@garr.it</a:t>
            </a:r>
            <a:endParaRPr sz="1400" dirty="0"/>
          </a:p>
        </p:txBody>
      </p:sp>
      <p:sp>
        <p:nvSpPr>
          <p:cNvPr id="110" name="Shape 110"/>
          <p:cNvSpPr/>
          <p:nvPr/>
        </p:nvSpPr>
        <p:spPr>
          <a:xfrm>
            <a:off x="1447800" y="152400"/>
            <a:ext cx="7444680" cy="584775"/>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lgn="ctr">
              <a:defRPr sz="3200" b="1">
                <a:solidFill>
                  <a:srgbClr val="800000"/>
                </a:solidFill>
                <a:latin typeface="Verdana"/>
                <a:ea typeface="Verdana"/>
                <a:cs typeface="Verdana"/>
                <a:sym typeface="Verdana"/>
              </a:defRPr>
            </a:lvl1pPr>
          </a:lstStyle>
          <a:p>
            <a:r>
              <a:rPr lang="en-US" dirty="0"/>
              <a:t>Well, users ask much more</a:t>
            </a:r>
            <a:r>
              <a:rPr lang="mr-IN" dirty="0"/>
              <a:t>…</a:t>
            </a:r>
            <a:endParaRPr dirty="0"/>
          </a:p>
        </p:txBody>
      </p:sp>
    </p:spTree>
    <p:extLst>
      <p:ext uri="{BB962C8B-B14F-4D97-AF65-F5344CB8AC3E}">
        <p14:creationId xmlns:p14="http://schemas.microsoft.com/office/powerpoint/2010/main" val="614733162"/>
      </p:ext>
    </p:extLst>
  </p:cSld>
  <p:clrMapOvr>
    <a:masterClrMapping/>
  </p:clrMapOvr>
  <p:transition spd="slow"/>
</p:sld>
</file>

<file path=ppt/theme/theme1.xml><?xml version="1.0" encoding="utf-8"?>
<a:theme xmlns:a="http://schemas.openxmlformats.org/drawingml/2006/main" name="template_GARR_dic08">
  <a:themeElements>
    <a:clrScheme name="template_GARR_dic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emplate_GARR_dic08">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template_GARR_dic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emplate_GARR_dic08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emplate_GARR_dic08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emplate_GARR_dic08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emplate_GARR_dic08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emplate_GARR_dic08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emplate_GARR_dic08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emplate_GARR_dic08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emplate_GARR_dic08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emplate_GARR_dic08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emplate_GARR_dic08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emplate_GARR_dic08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HD:Users:tanlongo:Desktop:template_GARR_dic08.pot</Template>
  <TotalTime>33760</TotalTime>
  <Words>1882</Words>
  <Application>Microsoft Macintosh PowerPoint</Application>
  <PresentationFormat>On-screen Show (4:3)</PresentationFormat>
  <Paragraphs>179</Paragraphs>
  <Slides>27</Slides>
  <Notes>24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27</vt:i4>
      </vt:variant>
    </vt:vector>
  </HeadingPairs>
  <TitlesOfParts>
    <vt:vector size="35" baseType="lpstr">
      <vt:lpstr>Arial Unicode MS</vt:lpstr>
      <vt:lpstr>ＭＳ Ｐゴシック</vt:lpstr>
      <vt:lpstr>Arial</vt:lpstr>
      <vt:lpstr>Tahoma</vt:lpstr>
      <vt:lpstr>Times</vt:lpstr>
      <vt:lpstr>Verdana</vt:lpstr>
      <vt:lpstr>Wingdings</vt:lpstr>
      <vt:lpstr>template_GARR_dic08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GARR</Company>
  <LinksUpToDate>false</LinksUpToDate>
  <SharedDoc>false</SharedDoc>
  <HyperlinkBase/>
  <HyperlinksChanged>false</HyperlinksChanged>
  <AppVersion>16.0013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GARR Services</dc:title>
  <dc:subject/>
  <dc:creator>Claudio Allocchio</dc:creator>
  <cp:keywords/>
  <dc:description/>
  <cp:lastModifiedBy>Taleitha Pytlowanyj</cp:lastModifiedBy>
  <cp:revision>760</cp:revision>
  <cp:lastPrinted>2008-11-27T13:18:59Z</cp:lastPrinted>
  <dcterms:created xsi:type="dcterms:W3CDTF">2013-03-13T06:55:02Z</dcterms:created>
  <dcterms:modified xsi:type="dcterms:W3CDTF">2018-05-24T21:31:58Z</dcterms:modified>
  <cp:category/>
</cp:coreProperties>
</file>