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4"/>
  </p:notesMasterIdLst>
  <p:handoutMasterIdLst>
    <p:handoutMasterId r:id="rId25"/>
  </p:handoutMasterIdLst>
  <p:sldIdLst>
    <p:sldId id="670" r:id="rId2"/>
    <p:sldId id="786" r:id="rId3"/>
    <p:sldId id="787" r:id="rId4"/>
    <p:sldId id="789" r:id="rId5"/>
    <p:sldId id="793" r:id="rId6"/>
    <p:sldId id="794" r:id="rId7"/>
    <p:sldId id="792" r:id="rId8"/>
    <p:sldId id="795" r:id="rId9"/>
    <p:sldId id="811" r:id="rId10"/>
    <p:sldId id="796" r:id="rId11"/>
    <p:sldId id="802" r:id="rId12"/>
    <p:sldId id="803" r:id="rId13"/>
    <p:sldId id="804" r:id="rId14"/>
    <p:sldId id="808" r:id="rId15"/>
    <p:sldId id="805" r:id="rId16"/>
    <p:sldId id="798" r:id="rId17"/>
    <p:sldId id="800" r:id="rId18"/>
    <p:sldId id="801" r:id="rId19"/>
    <p:sldId id="810" r:id="rId20"/>
    <p:sldId id="807" r:id="rId21"/>
    <p:sldId id="809" r:id="rId22"/>
    <p:sldId id="806" r:id="rId23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7886"/>
    <a:srgbClr val="40979E"/>
    <a:srgbClr val="383838"/>
    <a:srgbClr val="E6E6E6"/>
    <a:srgbClr val="FFF7EF"/>
    <a:srgbClr val="FFF0E1"/>
    <a:srgbClr val="FFE4C9"/>
    <a:srgbClr val="ED8F05"/>
    <a:srgbClr val="FA9706"/>
    <a:srgbClr val="E1C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9" autoAdjust="0"/>
    <p:restoredTop sz="85437" autoAdjust="0"/>
  </p:normalViewPr>
  <p:slideViewPr>
    <p:cSldViewPr>
      <p:cViewPr>
        <p:scale>
          <a:sx n="60" d="100"/>
          <a:sy n="60" d="100"/>
        </p:scale>
        <p:origin x="-12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8E36A7-041B-4276-9872-9FEBCCAD61D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5235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97E9DB-3AB6-4E9D-A799-D4AB91BFF4E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37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358FE-06CE-4904-A727-B838FA10281E}" type="slidenum">
              <a:rPr lang="ca-ES"/>
              <a:pPr/>
              <a:t>1</a:t>
            </a:fld>
            <a:endParaRPr lang="ca-E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Opera Oberta (2001-2014)</a:t>
            </a:r>
          </a:p>
          <a:p>
            <a:r>
              <a:rPr lang="en-GB" dirty="0" smtClean="0"/>
              <a:t>E-</a:t>
            </a:r>
            <a:r>
              <a:rPr lang="en-GB" dirty="0" err="1" smtClean="0"/>
              <a:t>Pormundos</a:t>
            </a:r>
            <a:r>
              <a:rPr lang="en-GB" dirty="0" smtClean="0"/>
              <a:t> </a:t>
            </a:r>
            <a:r>
              <a:rPr lang="en-GB" dirty="0" err="1" smtClean="0"/>
              <a:t>afeto</a:t>
            </a:r>
            <a:r>
              <a:rPr lang="en-GB" dirty="0" smtClean="0"/>
              <a:t> (2011)</a:t>
            </a:r>
          </a:p>
          <a:p>
            <a:r>
              <a:rPr lang="en-GB" dirty="0" smtClean="0"/>
              <a:t>Near in the distance (2013)</a:t>
            </a:r>
          </a:p>
          <a:p>
            <a:r>
              <a:rPr lang="en-GB" dirty="0" smtClean="0"/>
              <a:t>Near in the distance 2 (2015)</a:t>
            </a:r>
          </a:p>
          <a:p>
            <a:r>
              <a:rPr lang="en-GB" dirty="0" smtClean="0"/>
              <a:t>The Infinite Bridge (2015)</a:t>
            </a:r>
          </a:p>
          <a:p>
            <a:r>
              <a:rPr lang="en-US" dirty="0" smtClean="0"/>
              <a:t>Longing for the Impossible for the moment it is real: </a:t>
            </a:r>
            <a:r>
              <a:rPr lang="en-US" dirty="0" err="1" smtClean="0"/>
              <a:t>Copenhaguen</a:t>
            </a:r>
            <a:r>
              <a:rPr lang="en-US" dirty="0" smtClean="0"/>
              <a:t> calling London &amp; Barcelona (2017)</a:t>
            </a:r>
            <a:endParaRPr lang="en-GB" dirty="0" smtClean="0"/>
          </a:p>
          <a:p>
            <a:r>
              <a:rPr lang="en-GB" dirty="0" smtClean="0"/>
              <a:t>Similarities (2017)</a:t>
            </a:r>
          </a:p>
          <a:p>
            <a:r>
              <a:rPr lang="en-GB" dirty="0" smtClean="0"/>
              <a:t>Near in the distance 3 (2017)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E9DB-3AB6-4E9D-A799-D4AB91BFF4EE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16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Opera </a:t>
            </a:r>
            <a:r>
              <a:rPr lang="es-ES" dirty="0" err="1" smtClean="0"/>
              <a:t>Oberta</a:t>
            </a:r>
            <a:r>
              <a:rPr lang="es-ES" dirty="0" smtClean="0"/>
              <a:t> </a:t>
            </a:r>
            <a:r>
              <a:rPr lang="es-ES" dirty="0" err="1" smtClean="0"/>
              <a:t>courses</a:t>
            </a:r>
            <a:r>
              <a:rPr lang="es-ES" dirty="0" smtClean="0"/>
              <a:t>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fixed</a:t>
            </a:r>
            <a:r>
              <a:rPr lang="es-ES" baseline="0" dirty="0" smtClean="0"/>
              <a:t> dates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rehearsals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month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mostly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test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network</a:t>
            </a:r>
            <a:r>
              <a:rPr lang="es-ES" baseline="0" dirty="0" smtClean="0"/>
              <a:t> &amp; </a:t>
            </a:r>
            <a:r>
              <a:rPr lang="es-ES" baseline="0" dirty="0" err="1" smtClean="0"/>
              <a:t>multicast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connectivity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universities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rehearsals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technicians</a:t>
            </a:r>
            <a:endParaRPr lang="es-ES" dirty="0" smtClean="0"/>
          </a:p>
          <a:p>
            <a:r>
              <a:rPr lang="es-ES" dirty="0" err="1" smtClean="0"/>
              <a:t>When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comes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multi-site</a:t>
            </a:r>
            <a:r>
              <a:rPr lang="es-ES" baseline="0" dirty="0" smtClean="0"/>
              <a:t> performances, and </a:t>
            </a:r>
            <a:r>
              <a:rPr lang="es-ES" dirty="0" err="1" smtClean="0"/>
              <a:t>I’m</a:t>
            </a:r>
            <a:r>
              <a:rPr lang="es-ES" dirty="0" smtClean="0"/>
              <a:t> </a:t>
            </a:r>
            <a:r>
              <a:rPr lang="es-ES" dirty="0" err="1" smtClean="0"/>
              <a:t>talking</a:t>
            </a:r>
            <a:r>
              <a:rPr lang="es-ES" dirty="0" smtClean="0"/>
              <a:t> </a:t>
            </a:r>
            <a:r>
              <a:rPr lang="es-ES" dirty="0" err="1" smtClean="0"/>
              <a:t>specially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dance performances, </a:t>
            </a:r>
            <a:r>
              <a:rPr lang="es-ES" dirty="0" err="1" smtClean="0"/>
              <a:t>artists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should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agree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going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do.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can use standard VC </a:t>
            </a:r>
            <a:r>
              <a:rPr lang="es-ES" baseline="0" dirty="0" err="1" smtClean="0"/>
              <a:t>systems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meet</a:t>
            </a:r>
            <a:r>
              <a:rPr lang="es-ES" baseline="0" dirty="0" smtClean="0"/>
              <a:t>, chat, prepare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ideas.</a:t>
            </a:r>
            <a:endParaRPr lang="es-ES" dirty="0" smtClean="0"/>
          </a:p>
          <a:p>
            <a:r>
              <a:rPr lang="es-ES" dirty="0" err="1" smtClean="0"/>
              <a:t>Ideally</a:t>
            </a:r>
            <a:r>
              <a:rPr lang="es-ES" dirty="0" smtClean="0"/>
              <a:t>, </a:t>
            </a:r>
            <a:r>
              <a:rPr lang="es-ES" dirty="0" err="1" smtClean="0"/>
              <a:t>when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performance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approaching</a:t>
            </a:r>
            <a:r>
              <a:rPr lang="es-ES" dirty="0" smtClean="0"/>
              <a:t>:</a:t>
            </a:r>
          </a:p>
          <a:p>
            <a:r>
              <a:rPr lang="es-ES" dirty="0" smtClean="0"/>
              <a:t>- </a:t>
            </a:r>
            <a:r>
              <a:rPr lang="es-ES" dirty="0" err="1" smtClean="0"/>
              <a:t>First</a:t>
            </a:r>
            <a:r>
              <a:rPr lang="es-ES" dirty="0" smtClean="0"/>
              <a:t>, </a:t>
            </a:r>
            <a:r>
              <a:rPr lang="es-ES" dirty="0" err="1" smtClean="0"/>
              <a:t>check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network</a:t>
            </a:r>
            <a:r>
              <a:rPr lang="es-ES" dirty="0" smtClean="0"/>
              <a:t> and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technical</a:t>
            </a:r>
            <a:r>
              <a:rPr lang="es-ES" dirty="0" smtClean="0"/>
              <a:t> </a:t>
            </a:r>
            <a:r>
              <a:rPr lang="es-ES" dirty="0" err="1" smtClean="0"/>
              <a:t>stuff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technician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sites</a:t>
            </a:r>
            <a:r>
              <a:rPr lang="es-ES" dirty="0" smtClean="0"/>
              <a:t> and once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everything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solved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artists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rehearse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better</a:t>
            </a:r>
            <a:r>
              <a:rPr lang="es-E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s-ES" baseline="0" dirty="0" err="1" smtClean="0"/>
              <a:t>Having</a:t>
            </a:r>
            <a:r>
              <a:rPr lang="es-ES" baseline="0" dirty="0" smtClean="0"/>
              <a:t> a conductor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clear</a:t>
            </a:r>
            <a:r>
              <a:rPr lang="es-ES" baseline="0" dirty="0" smtClean="0"/>
              <a:t> idea of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performance </a:t>
            </a:r>
            <a:r>
              <a:rPr lang="es-ES" baseline="0" dirty="0" err="1" smtClean="0"/>
              <a:t>should</a:t>
            </a:r>
            <a:r>
              <a:rPr lang="es-ES" baseline="0" dirty="0" smtClean="0"/>
              <a:t> look </a:t>
            </a:r>
            <a:r>
              <a:rPr lang="es-ES" baseline="0" dirty="0" err="1" smtClean="0"/>
              <a:t>like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makes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easier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remote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don’t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whole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picture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happening.</a:t>
            </a:r>
          </a:p>
          <a:p>
            <a:pPr marL="171450" indent="-171450">
              <a:buFontTx/>
              <a:buChar char="-"/>
            </a:pPr>
            <a:r>
              <a:rPr lang="es-ES" baseline="0" dirty="0" err="1" smtClean="0"/>
              <a:t>Having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someone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te </a:t>
            </a:r>
            <a:r>
              <a:rPr lang="es-ES" baseline="0" dirty="0" err="1" smtClean="0"/>
              <a:t>main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cues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via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separate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channel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someone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on-site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cue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announced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helps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artists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E9DB-3AB6-4E9D-A799-D4AB91BFF4EE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677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In-</a:t>
            </a:r>
            <a:r>
              <a:rPr lang="es-ES" dirty="0" err="1" smtClean="0"/>
              <a:t>person</a:t>
            </a:r>
            <a:r>
              <a:rPr lang="es-ES" dirty="0" smtClean="0"/>
              <a:t> </a:t>
            </a:r>
            <a:r>
              <a:rPr lang="es-ES" dirty="0" err="1" smtClean="0"/>
              <a:t>meetings</a:t>
            </a:r>
            <a:r>
              <a:rPr lang="es-ES" dirty="0" smtClean="0"/>
              <a:t> are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mandatory</a:t>
            </a:r>
            <a:r>
              <a:rPr lang="es-ES" dirty="0" smtClean="0"/>
              <a:t>, </a:t>
            </a:r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they</a:t>
            </a:r>
            <a:r>
              <a:rPr lang="es-ES" dirty="0" smtClean="0"/>
              <a:t> </a:t>
            </a:r>
            <a:r>
              <a:rPr lang="es-ES" dirty="0" err="1" smtClean="0"/>
              <a:t>really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.</a:t>
            </a:r>
            <a:r>
              <a:rPr lang="es-ES" baseline="0" dirty="0" smtClean="0"/>
              <a:t> Jana and </a:t>
            </a:r>
            <a:r>
              <a:rPr lang="es-ES" baseline="0" dirty="0" err="1" smtClean="0"/>
              <a:t>Ian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Barcelona a </a:t>
            </a:r>
            <a:r>
              <a:rPr lang="es-ES" baseline="0" dirty="0" err="1" smtClean="0"/>
              <a:t>couple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months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before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PULSAR festival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students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them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chat and </a:t>
            </a:r>
            <a:r>
              <a:rPr lang="es-ES" baseline="0" dirty="0" err="1" smtClean="0"/>
              <a:t>discuss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possible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ways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doing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things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performance and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helped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hand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possible</a:t>
            </a:r>
            <a:r>
              <a:rPr lang="es-ES" baseline="0" dirty="0" smtClean="0"/>
              <a:t>, VC and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informal chats </a:t>
            </a:r>
            <a:r>
              <a:rPr lang="es-ES" baseline="0" dirty="0" err="1" smtClean="0"/>
              <a:t>always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help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E9DB-3AB6-4E9D-A799-D4AB91BFF4EE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2397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E9DB-3AB6-4E9D-A799-D4AB91BFF4EE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265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73138" y="1844824"/>
            <a:ext cx="7197725" cy="936104"/>
          </a:xfrm>
        </p:spPr>
        <p:txBody>
          <a:bodyPr anchor="b"/>
          <a:lstStyle>
            <a:lvl1pPr algn="ctr">
              <a:lnSpc>
                <a:spcPct val="150000"/>
              </a:lnSpc>
              <a:defRPr sz="2800" baseline="0">
                <a:solidFill>
                  <a:srgbClr val="287886"/>
                </a:solidFill>
              </a:defRPr>
            </a:lvl1pPr>
          </a:lstStyle>
          <a:p>
            <a:pPr lvl="0"/>
            <a:r>
              <a:rPr lang="ca-ES" altLang="ca-ES" noProof="0" dirty="0" err="1" smtClean="0"/>
              <a:t>Haga</a:t>
            </a:r>
            <a:r>
              <a:rPr lang="ca-ES" altLang="ca-ES" noProof="0" dirty="0" smtClean="0"/>
              <a:t> clic para </a:t>
            </a:r>
            <a:r>
              <a:rPr lang="ca-ES" altLang="ca-ES" noProof="0" dirty="0" err="1" smtClean="0"/>
              <a:t>cambiar</a:t>
            </a:r>
            <a:r>
              <a:rPr lang="ca-ES" altLang="ca-ES" noProof="0" dirty="0" smtClean="0"/>
              <a:t> el estilo de </a:t>
            </a:r>
            <a:r>
              <a:rPr lang="ca-ES" altLang="ca-ES" noProof="0" dirty="0" err="1" smtClean="0"/>
              <a:t>título</a:t>
            </a:r>
            <a:endParaRPr lang="ca-ES" altLang="ca-ES" noProof="0" dirty="0" smtClean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73138" y="2924944"/>
            <a:ext cx="7197725" cy="3414848"/>
          </a:xfrm>
        </p:spPr>
        <p:txBody>
          <a:bodyPr anchor="ctr" anchorCtr="1"/>
          <a:lstStyle>
            <a:lvl1pPr marL="0" indent="0" algn="l">
              <a:spcBef>
                <a:spcPts val="0"/>
              </a:spcBef>
              <a:buFont typeface="Wingdings" pitchFamily="2" charset="2"/>
              <a:buNone/>
              <a:defRPr/>
            </a:lvl1pPr>
          </a:lstStyle>
          <a:p>
            <a:pPr lvl="0"/>
            <a:r>
              <a:rPr lang="es-ES" altLang="ca-ES" noProof="0" smtClean="0"/>
              <a:t>Haga clic para modificar el estilo de subtítulo del patrón</a:t>
            </a:r>
            <a:endParaRPr lang="ca-ES" altLang="ca-ES" noProof="0" dirty="0" smtClean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9792"/>
            <a:ext cx="9144000" cy="54559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97" y="561600"/>
            <a:ext cx="4838400" cy="876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A7886"/>
                </a:solidFill>
              </a:defRPr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ca-E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2925" indent="-276225">
              <a:defRPr/>
            </a:lvl2pPr>
            <a:lvl3pPr marL="809625" indent="-266700">
              <a:defRPr/>
            </a:lvl3pPr>
            <a:lvl4pPr marL="1076325" indent="-266700">
              <a:defRPr/>
            </a:lvl4pPr>
            <a:lvl5pPr marL="1343025" indent="-266700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9B1E9F3F-DF18-4644-9BFE-490C4ABED2F6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3336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87886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038600" cy="5544145"/>
          </a:xfrm>
        </p:spPr>
        <p:txBody>
          <a:bodyPr/>
          <a:lstStyle>
            <a:lvl1pPr marL="361950" indent="-361950">
              <a:defRPr sz="2800"/>
            </a:lvl1pPr>
            <a:lvl2pPr marL="542925" indent="-180975">
              <a:defRPr sz="2400"/>
            </a:lvl2pPr>
            <a:lvl3pPr marL="809625" indent="-266700">
              <a:defRPr sz="2000"/>
            </a:lvl3pPr>
            <a:lvl4pPr marL="1076325" indent="-266700">
              <a:defRPr sz="1800"/>
            </a:lvl4pPr>
            <a:lvl5pPr marL="1343025" indent="-2667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765175"/>
            <a:ext cx="4038600" cy="5544145"/>
          </a:xfrm>
        </p:spPr>
        <p:txBody>
          <a:bodyPr/>
          <a:lstStyle>
            <a:lvl1pPr marL="361950" indent="-361950">
              <a:defRPr sz="2800"/>
            </a:lvl1pPr>
            <a:lvl2pPr marL="542925" indent="-180975">
              <a:defRPr sz="2400"/>
            </a:lvl2pPr>
            <a:lvl3pPr marL="809625" indent="-266700">
              <a:defRPr sz="2000"/>
            </a:lvl3pPr>
            <a:lvl4pPr marL="1076325" indent="-266700">
              <a:defRPr sz="1800"/>
            </a:lvl4pPr>
            <a:lvl5pPr marL="1343025" indent="-2667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27ABA89D-234A-4280-AD84-34B88A512C98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826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87886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ca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ADF7539-2732-4A3B-BE04-48B70E68B259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905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267"/>
            <a:ext cx="9144000" cy="54559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8900"/>
            <a:ext cx="82296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noProof="0" dirty="0" err="1" smtClean="0"/>
              <a:t>Haga</a:t>
            </a:r>
            <a:r>
              <a:rPr lang="ca-ES" altLang="ca-ES" noProof="0" dirty="0" smtClean="0"/>
              <a:t> clic para </a:t>
            </a:r>
            <a:r>
              <a:rPr lang="ca-ES" altLang="ca-ES" noProof="0" dirty="0" err="1" smtClean="0"/>
              <a:t>cambiar</a:t>
            </a:r>
            <a:r>
              <a:rPr lang="ca-ES" altLang="ca-ES" noProof="0" dirty="0" smtClean="0"/>
              <a:t> el estilo de </a:t>
            </a:r>
            <a:r>
              <a:rPr lang="ca-ES" altLang="ca-ES" noProof="0" dirty="0" err="1" smtClean="0"/>
              <a:t>título</a:t>
            </a:r>
            <a:r>
              <a:rPr lang="ca-ES" altLang="ca-ES" noProof="0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229600" cy="55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dirty="0" err="1" smtClean="0"/>
              <a:t>Haga</a:t>
            </a:r>
            <a:r>
              <a:rPr lang="ca-ES" altLang="ca-ES" dirty="0" smtClean="0"/>
              <a:t> clic para modificar el estilo de </a:t>
            </a:r>
            <a:r>
              <a:rPr lang="ca-ES" altLang="ca-ES" dirty="0" err="1" smtClean="0"/>
              <a:t>texto</a:t>
            </a:r>
            <a:r>
              <a:rPr lang="ca-ES" altLang="ca-ES" dirty="0" smtClean="0"/>
              <a:t> del </a:t>
            </a:r>
            <a:r>
              <a:rPr lang="ca-ES" altLang="ca-ES" dirty="0" err="1" smtClean="0"/>
              <a:t>patrón</a:t>
            </a:r>
            <a:endParaRPr lang="ca-ES" altLang="ca-ES" dirty="0" smtClean="0"/>
          </a:p>
          <a:p>
            <a:pPr lvl="1"/>
            <a:r>
              <a:rPr lang="ca-ES" altLang="ca-ES" dirty="0" err="1" smtClean="0"/>
              <a:t>Segundo</a:t>
            </a:r>
            <a:r>
              <a:rPr lang="ca-ES" altLang="ca-ES" dirty="0" smtClean="0"/>
              <a:t> </a:t>
            </a:r>
            <a:r>
              <a:rPr lang="ca-ES" altLang="ca-ES" dirty="0" err="1" smtClean="0"/>
              <a:t>nivel</a:t>
            </a:r>
            <a:endParaRPr lang="ca-ES" altLang="ca-ES" dirty="0" smtClean="0"/>
          </a:p>
          <a:p>
            <a:pPr lvl="2"/>
            <a:r>
              <a:rPr lang="ca-ES" altLang="ca-ES" dirty="0" smtClean="0"/>
              <a:t>Tercer </a:t>
            </a:r>
            <a:r>
              <a:rPr lang="ca-ES" altLang="ca-ES" dirty="0" err="1" smtClean="0"/>
              <a:t>nivel</a:t>
            </a:r>
            <a:endParaRPr lang="ca-ES" altLang="ca-ES" dirty="0" smtClean="0"/>
          </a:p>
          <a:p>
            <a:pPr lvl="3"/>
            <a:r>
              <a:rPr lang="ca-ES" altLang="ca-ES" dirty="0" err="1" smtClean="0"/>
              <a:t>Cuarto</a:t>
            </a:r>
            <a:r>
              <a:rPr lang="ca-ES" altLang="ca-ES" dirty="0" smtClean="0"/>
              <a:t> </a:t>
            </a:r>
            <a:r>
              <a:rPr lang="ca-ES" altLang="ca-ES" dirty="0" err="1" smtClean="0"/>
              <a:t>nivel</a:t>
            </a:r>
            <a:endParaRPr lang="ca-ES" altLang="ca-ES" dirty="0" smtClean="0"/>
          </a:p>
          <a:p>
            <a:pPr lvl="4"/>
            <a:r>
              <a:rPr lang="ca-ES" altLang="ca-ES" dirty="0" smtClean="0"/>
              <a:t>Quinto </a:t>
            </a:r>
            <a:r>
              <a:rPr lang="ca-ES" altLang="ca-ES" dirty="0" err="1" smtClean="0"/>
              <a:t>nivel</a:t>
            </a:r>
            <a:endParaRPr lang="ca-ES" altLang="ca-ES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16688" y="6420693"/>
            <a:ext cx="2159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400" b="1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56088" y="6433393"/>
            <a:ext cx="63023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1" compatLnSpc="1">
            <a:prstTxWarp prst="textNoShape">
              <a:avLst/>
            </a:prstTxWarp>
          </a:bodyPr>
          <a:lstStyle>
            <a:lvl1pPr algn="ctr">
              <a:defRPr sz="1400" b="1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fld id="{4AA561D1-F44A-4404-BF8A-B9115B97DF49}" type="slidenum">
              <a:rPr lang="ca-ES" smtClean="0"/>
              <a:pPr/>
              <a:t>‹Nº›</a:t>
            </a:fld>
            <a:endParaRPr lang="ca-ES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25400">
            <a:solidFill>
              <a:srgbClr val="28788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8788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0096"/>
          </a:solidFill>
          <a:latin typeface="Arial" charset="0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462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990600" indent="-1857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1349375" indent="-1793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</a:defRPr>
      </a:lvl4pPr>
      <a:lvl5pPr marL="16986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5pPr>
      <a:lvl6pPr marL="21558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6pPr>
      <a:lvl7pPr marL="2613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7pPr>
      <a:lvl8pPr marL="30702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8pPr>
      <a:lvl9pPr marL="35274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Performing%20Arts/IMG_6054.m4v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gif"/><Relationship Id="rId2" Type="http://schemas.openxmlformats.org/officeDocument/2006/relationships/image" Target="../media/image26.jpeg"/><Relationship Id="rId16" Type="http://schemas.openxmlformats.org/officeDocument/2006/relationships/image" Target="../media/image40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jpe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tiff"/><Relationship Id="rId19" Type="http://schemas.openxmlformats.org/officeDocument/2006/relationships/image" Target="../media/image43.png"/><Relationship Id="rId4" Type="http://schemas.openxmlformats.org/officeDocument/2006/relationships/image" Target="../media/image28.jpeg"/><Relationship Id="rId9" Type="http://schemas.openxmlformats.org/officeDocument/2006/relationships/image" Target="../media/image33.gif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8313" y="3500438"/>
            <a:ext cx="82073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9906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349375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16986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5pPr>
            <a:lvl6pPr marL="21558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6pPr>
            <a:lvl7pPr marL="26130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7pPr>
            <a:lvl8pPr marL="30702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8pPr>
            <a:lvl9pPr marL="35274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kern="0" dirty="0" err="1" smtClean="0"/>
              <a:t>Maria</a:t>
            </a:r>
            <a:r>
              <a:rPr lang="es-ES" kern="0" dirty="0" smtClean="0"/>
              <a:t> Isabel Gandía </a:t>
            </a:r>
            <a:r>
              <a:rPr lang="es-ES" kern="0" dirty="0" err="1" smtClean="0"/>
              <a:t>Carriedo</a:t>
            </a:r>
            <a:endParaRPr lang="es-ES" kern="0" dirty="0" smtClean="0"/>
          </a:p>
          <a:p>
            <a:r>
              <a:rPr lang="es-ES" kern="0" dirty="0" smtClean="0"/>
              <a:t>NPAPWS 2018</a:t>
            </a:r>
          </a:p>
          <a:p>
            <a:r>
              <a:rPr lang="es-ES" kern="0" dirty="0" smtClean="0"/>
              <a:t>New </a:t>
            </a:r>
            <a:r>
              <a:rPr lang="es-ES" kern="0" dirty="0" err="1" smtClean="0"/>
              <a:t>World</a:t>
            </a:r>
            <a:r>
              <a:rPr lang="es-ES" kern="0" dirty="0"/>
              <a:t> </a:t>
            </a:r>
            <a:r>
              <a:rPr lang="es-ES" kern="0" dirty="0" err="1" smtClean="0"/>
              <a:t>Symphony</a:t>
            </a:r>
            <a:r>
              <a:rPr lang="es-ES" kern="0" dirty="0" smtClean="0"/>
              <a:t>, </a:t>
            </a:r>
            <a:r>
              <a:rPr lang="es-ES" kern="0" dirty="0"/>
              <a:t>Miami, </a:t>
            </a:r>
            <a:r>
              <a:rPr lang="es-ES" kern="0" dirty="0" smtClean="0"/>
              <a:t>26-04-2018</a:t>
            </a:r>
          </a:p>
          <a:p>
            <a:endParaRPr lang="en-GB" kern="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349500"/>
            <a:ext cx="8351837" cy="1439863"/>
          </a:xfrm>
        </p:spPr>
        <p:txBody>
          <a:bodyPr/>
          <a:lstStyle/>
          <a:p>
            <a:r>
              <a:rPr lang="en-US" dirty="0"/>
              <a:t>Producing and Staging Networks Performances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7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Partners</a:t>
            </a:r>
            <a:r>
              <a:rPr lang="es-ES" dirty="0" smtClean="0"/>
              <a:t>: </a:t>
            </a:r>
            <a:r>
              <a:rPr lang="en-US" dirty="0"/>
              <a:t>People and institutions make remote performances </a:t>
            </a:r>
            <a:r>
              <a:rPr lang="en-US" dirty="0" smtClean="0"/>
              <a:t>possible!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251520" y="801264"/>
            <a:ext cx="8604000" cy="4801314"/>
          </a:xfrm>
          <a:prstGeom prst="rect">
            <a:avLst/>
          </a:prstGeom>
          <a:noFill/>
          <a:ln>
            <a:solidFill>
              <a:srgbClr val="287886"/>
            </a:solidFill>
          </a:ln>
        </p:spPr>
        <p:txBody>
          <a:bodyPr wrap="square" numCol="3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n-GB" sz="1800" dirty="0" smtClean="0"/>
              <a:t>Adolf </a:t>
            </a:r>
            <a:r>
              <a:rPr lang="en-GB" sz="1800" dirty="0" err="1" smtClean="0"/>
              <a:t>Alcañiz</a:t>
            </a:r>
            <a:endParaRPr lang="en-GB" sz="1800" dirty="0" smtClean="0"/>
          </a:p>
          <a:p>
            <a:r>
              <a:rPr lang="en-GB" sz="1800" dirty="0" err="1" smtClean="0"/>
              <a:t>Ángel</a:t>
            </a:r>
            <a:r>
              <a:rPr lang="en-GB" sz="1800" dirty="0" smtClean="0"/>
              <a:t> </a:t>
            </a:r>
            <a:r>
              <a:rPr lang="en-GB" sz="1800" dirty="0" err="1" smtClean="0"/>
              <a:t>Fernández</a:t>
            </a:r>
            <a:endParaRPr lang="en-GB" sz="1800" dirty="0" smtClean="0"/>
          </a:p>
          <a:p>
            <a:r>
              <a:rPr lang="en-GB" sz="1800" dirty="0"/>
              <a:t>Claudio </a:t>
            </a:r>
            <a:r>
              <a:rPr lang="en-GB" sz="1800" dirty="0" err="1"/>
              <a:t>Allocchio</a:t>
            </a:r>
            <a:endParaRPr lang="en-GB" sz="1800" dirty="0" smtClean="0"/>
          </a:p>
          <a:p>
            <a:r>
              <a:rPr lang="en-GB" sz="1800" dirty="0" smtClean="0"/>
              <a:t>Francisco Banderas</a:t>
            </a:r>
          </a:p>
          <a:p>
            <a:r>
              <a:rPr lang="en-GB" sz="1800" dirty="0" smtClean="0"/>
              <a:t>Alain Baumann</a:t>
            </a:r>
          </a:p>
          <a:p>
            <a:r>
              <a:rPr lang="en-GB" sz="1800" dirty="0" smtClean="0"/>
              <a:t>Ian Biscoe</a:t>
            </a:r>
          </a:p>
          <a:p>
            <a:r>
              <a:rPr lang="en-GB" sz="1800" dirty="0"/>
              <a:t>Jana </a:t>
            </a:r>
            <a:r>
              <a:rPr lang="en-GB" sz="1800" dirty="0" err="1" smtClean="0"/>
              <a:t>Bitterová</a:t>
            </a:r>
            <a:endParaRPr lang="en-GB" sz="1800" dirty="0" smtClean="0"/>
          </a:p>
          <a:p>
            <a:r>
              <a:rPr lang="en-GB" sz="1800" dirty="0" smtClean="0"/>
              <a:t>Ulf </a:t>
            </a:r>
            <a:r>
              <a:rPr lang="en-GB" sz="1800" dirty="0" smtClean="0"/>
              <a:t>Busch</a:t>
            </a:r>
          </a:p>
          <a:p>
            <a:r>
              <a:rPr lang="en-GB" sz="1800" dirty="0" smtClean="0"/>
              <a:t>Valentino </a:t>
            </a:r>
            <a:r>
              <a:rPr lang="en-GB" sz="1800" dirty="0" err="1" smtClean="0"/>
              <a:t>Cavalli</a:t>
            </a:r>
            <a:endParaRPr lang="en-GB" sz="1800" dirty="0" smtClean="0"/>
          </a:p>
          <a:p>
            <a:r>
              <a:rPr lang="en-GB" sz="1800" dirty="0" smtClean="0"/>
              <a:t>Xavier Carreras</a:t>
            </a:r>
          </a:p>
          <a:p>
            <a:r>
              <a:rPr lang="en-GB" sz="1800" dirty="0" smtClean="0"/>
              <a:t>Ann </a:t>
            </a:r>
            <a:r>
              <a:rPr lang="en-GB" sz="1800" dirty="0" smtClean="0"/>
              <a:t>Doyle</a:t>
            </a:r>
          </a:p>
          <a:p>
            <a:r>
              <a:rPr lang="en-GB" sz="1800" dirty="0" smtClean="0"/>
              <a:t>Gemma </a:t>
            </a:r>
            <a:r>
              <a:rPr lang="en-GB" sz="1800" dirty="0" err="1" smtClean="0"/>
              <a:t>Felius</a:t>
            </a:r>
            <a:endParaRPr lang="en-GB" sz="1800" dirty="0" smtClean="0"/>
          </a:p>
          <a:p>
            <a:r>
              <a:rPr lang="en-GB" sz="1800" dirty="0" smtClean="0"/>
              <a:t>Irene </a:t>
            </a:r>
            <a:r>
              <a:rPr lang="en-GB" sz="1800" dirty="0" err="1" smtClean="0"/>
              <a:t>García</a:t>
            </a:r>
            <a:endParaRPr lang="en-GB" sz="1800" dirty="0" smtClean="0"/>
          </a:p>
          <a:p>
            <a:r>
              <a:rPr lang="en-GB" sz="1800" dirty="0" err="1" smtClean="0"/>
              <a:t>Elia</a:t>
            </a:r>
            <a:r>
              <a:rPr lang="en-GB" sz="1800" dirty="0" smtClean="0"/>
              <a:t> </a:t>
            </a:r>
            <a:r>
              <a:rPr lang="en-GB" sz="1800" dirty="0" err="1" smtClean="0"/>
              <a:t>Genís</a:t>
            </a:r>
            <a:endParaRPr lang="en-GB" sz="1800" dirty="0" smtClean="0"/>
          </a:p>
          <a:p>
            <a:r>
              <a:rPr lang="en-GB" sz="1800" dirty="0" smtClean="0"/>
              <a:t>Dominik </a:t>
            </a:r>
            <a:r>
              <a:rPr lang="en-GB" sz="1800" dirty="0" err="1" smtClean="0"/>
              <a:t>Grunbuhel</a:t>
            </a:r>
            <a:endParaRPr lang="en-GB" sz="1800" dirty="0" smtClean="0"/>
          </a:p>
          <a:p>
            <a:r>
              <a:rPr lang="en-GB" sz="1800" dirty="0" smtClean="0"/>
              <a:t>Gemma </a:t>
            </a:r>
            <a:r>
              <a:rPr lang="en-GB" sz="1800" dirty="0" err="1" smtClean="0"/>
              <a:t>Felius</a:t>
            </a:r>
            <a:endParaRPr lang="en-GB" sz="1800" dirty="0" smtClean="0"/>
          </a:p>
          <a:p>
            <a:r>
              <a:rPr lang="en-GB" sz="1800" dirty="0" smtClean="0"/>
              <a:t>Anna </a:t>
            </a:r>
            <a:r>
              <a:rPr lang="en-GB" sz="1800" dirty="0" err="1" smtClean="0"/>
              <a:t>Hierro</a:t>
            </a:r>
            <a:endParaRPr lang="en-GB" sz="1800" dirty="0" smtClean="0"/>
          </a:p>
          <a:p>
            <a:r>
              <a:rPr lang="en-GB" sz="1800" dirty="0" err="1" smtClean="0"/>
              <a:t>Miquel</a:t>
            </a:r>
            <a:r>
              <a:rPr lang="en-GB" sz="1800" dirty="0" smtClean="0"/>
              <a:t> </a:t>
            </a:r>
            <a:r>
              <a:rPr lang="en-GB" sz="1800" dirty="0" err="1" smtClean="0"/>
              <a:t>Huguet</a:t>
            </a:r>
            <a:endParaRPr lang="en-GB" sz="1800" dirty="0" smtClean="0"/>
          </a:p>
          <a:p>
            <a:r>
              <a:rPr lang="en-GB" sz="1800" dirty="0" smtClean="0"/>
              <a:t>Fran Iglesias</a:t>
            </a:r>
          </a:p>
          <a:p>
            <a:r>
              <a:rPr lang="en-GB" sz="1800" dirty="0" smtClean="0"/>
              <a:t>Juan Luis </a:t>
            </a:r>
            <a:r>
              <a:rPr lang="en-GB" sz="1800" dirty="0" smtClean="0"/>
              <a:t>Jiménez</a:t>
            </a:r>
          </a:p>
          <a:p>
            <a:r>
              <a:rPr lang="en-GB" sz="1800" dirty="0" err="1"/>
              <a:t>Sigita</a:t>
            </a:r>
            <a:r>
              <a:rPr lang="en-GB" sz="1800" dirty="0"/>
              <a:t> </a:t>
            </a:r>
            <a:r>
              <a:rPr lang="en-GB" sz="1800" dirty="0" err="1"/>
              <a:t>Jurkynaite</a:t>
            </a:r>
            <a:r>
              <a:rPr lang="en-GB" sz="1800" dirty="0"/>
              <a:t> </a:t>
            </a:r>
            <a:endParaRPr lang="en-GB" sz="1800" dirty="0" smtClean="0"/>
          </a:p>
          <a:p>
            <a:r>
              <a:rPr lang="en-GB" sz="1800" dirty="0" smtClean="0"/>
              <a:t>Andrea </a:t>
            </a:r>
            <a:r>
              <a:rPr lang="en-GB" sz="1800" dirty="0" smtClean="0"/>
              <a:t>Just</a:t>
            </a:r>
          </a:p>
          <a:p>
            <a:r>
              <a:rPr lang="en-GB" sz="1800" dirty="0" smtClean="0"/>
              <a:t>Renate </a:t>
            </a:r>
            <a:r>
              <a:rPr lang="en-GB" sz="1800" dirty="0" err="1" smtClean="0"/>
              <a:t>Kreil</a:t>
            </a:r>
            <a:endParaRPr lang="en-GB" sz="1800" dirty="0" smtClean="0"/>
          </a:p>
          <a:p>
            <a:r>
              <a:rPr lang="en-GB" sz="1800" dirty="0"/>
              <a:t>Aurelian </a:t>
            </a:r>
            <a:r>
              <a:rPr lang="en-GB" sz="1800" dirty="0" smtClean="0"/>
              <a:t>Krieger</a:t>
            </a:r>
          </a:p>
          <a:p>
            <a:r>
              <a:rPr lang="en-GB" sz="1800" dirty="0"/>
              <a:t>Michael </a:t>
            </a:r>
            <a:r>
              <a:rPr lang="en-GB" sz="1800" dirty="0" err="1" smtClean="0"/>
              <a:t>Ladouceur</a:t>
            </a:r>
            <a:endParaRPr lang="en-GB" sz="1800" dirty="0" smtClean="0"/>
          </a:p>
          <a:p>
            <a:r>
              <a:rPr lang="en-GB" sz="1800" dirty="0" err="1" smtClean="0"/>
              <a:t>Neus</a:t>
            </a:r>
            <a:r>
              <a:rPr lang="en-GB" sz="1800" dirty="0" smtClean="0"/>
              <a:t> Ledesma</a:t>
            </a:r>
          </a:p>
          <a:p>
            <a:r>
              <a:rPr lang="en-GB" sz="1800" dirty="0" smtClean="0"/>
              <a:t>Tania </a:t>
            </a:r>
            <a:r>
              <a:rPr lang="en-GB" sz="1800" dirty="0" err="1" smtClean="0"/>
              <a:t>Lisboa</a:t>
            </a:r>
            <a:endParaRPr lang="en-GB" sz="1800" dirty="0" smtClean="0"/>
          </a:p>
          <a:p>
            <a:r>
              <a:rPr lang="en-GB" sz="1800" dirty="0" smtClean="0"/>
              <a:t>Pedro </a:t>
            </a:r>
            <a:r>
              <a:rPr lang="en-GB" sz="1800" dirty="0" err="1" smtClean="0"/>
              <a:t>Lorente</a:t>
            </a:r>
            <a:endParaRPr lang="en-GB" sz="1800" dirty="0" smtClean="0"/>
          </a:p>
          <a:p>
            <a:r>
              <a:rPr lang="en-GB" sz="1800" dirty="0" smtClean="0"/>
              <a:t>Victoria </a:t>
            </a:r>
            <a:r>
              <a:rPr lang="en-GB" sz="1800" dirty="0" err="1" smtClean="0"/>
              <a:t>Macarte</a:t>
            </a:r>
            <a:endParaRPr lang="en-GB" sz="1800" dirty="0" smtClean="0"/>
          </a:p>
          <a:p>
            <a:r>
              <a:rPr lang="en-GB" sz="1800" dirty="0" smtClean="0"/>
              <a:t>Julia Osorio</a:t>
            </a:r>
            <a:endParaRPr lang="en-GB" sz="1800" dirty="0" smtClean="0"/>
          </a:p>
          <a:p>
            <a:r>
              <a:rPr lang="en-GB" sz="1800" dirty="0" smtClean="0"/>
              <a:t>Christian </a:t>
            </a:r>
            <a:r>
              <a:rPr lang="en-GB" sz="1800" dirty="0" err="1" smtClean="0"/>
              <a:t>Panigl</a:t>
            </a:r>
            <a:endParaRPr lang="en-GB" sz="1800" dirty="0" smtClean="0"/>
          </a:p>
          <a:p>
            <a:r>
              <a:rPr lang="en-GB" sz="1800" dirty="0" err="1" smtClean="0"/>
              <a:t>Caterina</a:t>
            </a:r>
            <a:r>
              <a:rPr lang="en-GB" sz="1800" dirty="0" smtClean="0"/>
              <a:t> </a:t>
            </a:r>
            <a:r>
              <a:rPr lang="en-GB" sz="1800" dirty="0" err="1" smtClean="0"/>
              <a:t>Parals</a:t>
            </a:r>
            <a:endParaRPr lang="en-GB" sz="1800" dirty="0" smtClean="0"/>
          </a:p>
          <a:p>
            <a:r>
              <a:rPr lang="en-GB" sz="1800" dirty="0" smtClean="0"/>
              <a:t>Jordi Pareto</a:t>
            </a:r>
          </a:p>
          <a:p>
            <a:r>
              <a:rPr lang="en-GB" sz="1800" dirty="0" smtClean="0"/>
              <a:t>Matt Parkin</a:t>
            </a:r>
          </a:p>
          <a:p>
            <a:r>
              <a:rPr lang="en-GB" sz="1800" dirty="0" smtClean="0"/>
              <a:t>Xavier </a:t>
            </a:r>
            <a:r>
              <a:rPr lang="en-GB" sz="1800" dirty="0" err="1" smtClean="0"/>
              <a:t>Peiró</a:t>
            </a:r>
            <a:endParaRPr lang="en-GB" sz="1800" dirty="0" smtClean="0"/>
          </a:p>
          <a:p>
            <a:r>
              <a:rPr lang="en-GB" sz="1800" dirty="0" err="1" smtClean="0"/>
              <a:t>Manel</a:t>
            </a:r>
            <a:r>
              <a:rPr lang="en-GB" sz="1800" dirty="0" smtClean="0"/>
              <a:t> Pérez</a:t>
            </a:r>
          </a:p>
          <a:p>
            <a:r>
              <a:rPr lang="en-GB" sz="1800" dirty="0" err="1" smtClean="0"/>
              <a:t>Rafel</a:t>
            </a:r>
            <a:r>
              <a:rPr lang="en-GB" sz="1800" dirty="0" smtClean="0"/>
              <a:t> Plana</a:t>
            </a:r>
          </a:p>
          <a:p>
            <a:r>
              <a:rPr lang="en-GB" sz="1800" dirty="0" err="1" smtClean="0"/>
              <a:t>Miquel</a:t>
            </a:r>
            <a:r>
              <a:rPr lang="en-GB" sz="1800" dirty="0" smtClean="0"/>
              <a:t> </a:t>
            </a:r>
            <a:r>
              <a:rPr lang="en-GB" sz="1800" dirty="0" err="1" smtClean="0"/>
              <a:t>Puig</a:t>
            </a:r>
            <a:endParaRPr lang="en-GB" sz="1800" dirty="0" smtClean="0"/>
          </a:p>
          <a:p>
            <a:r>
              <a:rPr lang="en-GB" sz="1800" dirty="0" smtClean="0"/>
              <a:t>Bruno </a:t>
            </a:r>
            <a:r>
              <a:rPr lang="en-GB" sz="1800" dirty="0" err="1" smtClean="0"/>
              <a:t>Ramri</a:t>
            </a:r>
            <a:endParaRPr lang="en-GB" sz="1800" dirty="0" smtClean="0"/>
          </a:p>
          <a:p>
            <a:r>
              <a:rPr lang="en-GB" sz="1800" dirty="0" smtClean="0"/>
              <a:t>Hermann </a:t>
            </a:r>
            <a:r>
              <a:rPr lang="en-GB" sz="1800" dirty="0" err="1" smtClean="0"/>
              <a:t>Rothe</a:t>
            </a:r>
            <a:endParaRPr lang="en-GB" sz="1800" dirty="0" smtClean="0"/>
          </a:p>
          <a:p>
            <a:r>
              <a:rPr lang="en-GB" sz="1800" dirty="0" smtClean="0"/>
              <a:t>Rosa Sánchez</a:t>
            </a:r>
          </a:p>
          <a:p>
            <a:r>
              <a:rPr lang="en-GB" sz="1800" dirty="0" smtClean="0"/>
              <a:t>Emma Smith</a:t>
            </a:r>
          </a:p>
          <a:p>
            <a:r>
              <a:rPr lang="en-GB" sz="1800" dirty="0" smtClean="0"/>
              <a:t>Thomas </a:t>
            </a:r>
            <a:r>
              <a:rPr lang="en-GB" sz="1800" dirty="0" err="1" smtClean="0"/>
              <a:t>Solak</a:t>
            </a:r>
            <a:endParaRPr lang="en-GB" sz="1800" dirty="0" smtClean="0"/>
          </a:p>
          <a:p>
            <a:r>
              <a:rPr lang="en-GB" sz="1800" dirty="0" smtClean="0"/>
              <a:t>Peter </a:t>
            </a:r>
            <a:r>
              <a:rPr lang="en-GB" sz="1800" dirty="0" err="1" smtClean="0"/>
              <a:t>Szegedi</a:t>
            </a:r>
            <a:endParaRPr lang="en-GB" sz="1800" dirty="0" smtClean="0"/>
          </a:p>
          <a:p>
            <a:r>
              <a:rPr lang="en-GB" sz="1800" dirty="0" smtClean="0"/>
              <a:t>Teresa Via</a:t>
            </a:r>
          </a:p>
          <a:p>
            <a:r>
              <a:rPr lang="en-GB" sz="1800" dirty="0" smtClean="0"/>
              <a:t>Marc </a:t>
            </a:r>
            <a:r>
              <a:rPr lang="en-GB" sz="1800" dirty="0" err="1" smtClean="0"/>
              <a:t>Vives</a:t>
            </a:r>
            <a:endParaRPr lang="en-GB" sz="1800" dirty="0" smtClean="0"/>
          </a:p>
          <a:p>
            <a:r>
              <a:rPr lang="en-GB" sz="1800" dirty="0" smtClean="0"/>
              <a:t>And </a:t>
            </a:r>
            <a:r>
              <a:rPr lang="en-GB" sz="1800" dirty="0" smtClean="0"/>
              <a:t>many, many others</a:t>
            </a:r>
            <a:endParaRPr lang="en-GB" sz="1800" dirty="0"/>
          </a:p>
        </p:txBody>
      </p:sp>
      <p:pic>
        <p:nvPicPr>
          <p:cNvPr id="2052" name="Picture 4" descr="Image result for thank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02" y="4365104"/>
            <a:ext cx="3782278" cy="20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9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121" b="3920"/>
          <a:stretch/>
        </p:blipFill>
        <p:spPr>
          <a:xfrm>
            <a:off x="0" y="425335"/>
            <a:ext cx="9144000" cy="5920874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Funding Projects: Space &amp; Material</a:t>
            </a:r>
            <a:endParaRPr lang="en-GB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-5400000">
            <a:off x="-1945138" y="4125365"/>
            <a:ext cx="41767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800" dirty="0" smtClean="0">
                <a:solidFill>
                  <a:schemeClr val="bg1"/>
                </a:solidFill>
              </a:rPr>
              <a:t>Jordi Pareto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Funding</a:t>
            </a:r>
            <a:r>
              <a:rPr lang="es-ES" dirty="0" smtClean="0"/>
              <a:t> </a:t>
            </a:r>
            <a:r>
              <a:rPr lang="es-ES" dirty="0" err="1" smtClean="0"/>
              <a:t>Projects</a:t>
            </a:r>
            <a:r>
              <a:rPr lang="es-ES" dirty="0" smtClean="0"/>
              <a:t>: </a:t>
            </a:r>
            <a:r>
              <a:rPr lang="es-ES" dirty="0" err="1" smtClean="0"/>
              <a:t>Space</a:t>
            </a:r>
            <a:r>
              <a:rPr lang="es-ES" dirty="0" smtClean="0"/>
              <a:t> &amp; Material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\\tibidabo.cesca.cat\depts\General\Fotografies\2017\0601 TNC\Konic_NearInTheDistance03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9"/>
          <a:stretch/>
        </p:blipFill>
        <p:spPr bwMode="auto">
          <a:xfrm>
            <a:off x="0" y="562539"/>
            <a:ext cx="9144000" cy="57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 rot="-5400000">
            <a:off x="-1945138" y="4125365"/>
            <a:ext cx="41767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koniclab.alcañiz2017</a:t>
            </a:r>
          </a:p>
        </p:txBody>
      </p:sp>
    </p:spTree>
    <p:extLst>
      <p:ext uri="{BB962C8B-B14F-4D97-AF65-F5344CB8AC3E}">
        <p14:creationId xmlns:p14="http://schemas.microsoft.com/office/powerpoint/2010/main" val="150914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Funding</a:t>
            </a:r>
            <a:r>
              <a:rPr lang="es-ES" dirty="0" smtClean="0"/>
              <a:t> </a:t>
            </a:r>
            <a:r>
              <a:rPr lang="es-ES" dirty="0" err="1" smtClean="0"/>
              <a:t>Projects</a:t>
            </a:r>
            <a:r>
              <a:rPr lang="es-ES" dirty="0" smtClean="0"/>
              <a:t>: </a:t>
            </a:r>
            <a:r>
              <a:rPr lang="es-ES" dirty="0" err="1" smtClean="0"/>
              <a:t>Artists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r="6638"/>
          <a:stretch/>
        </p:blipFill>
        <p:spPr>
          <a:xfrm>
            <a:off x="0" y="575976"/>
            <a:ext cx="9144000" cy="5760640"/>
          </a:xfrm>
          <a:prstGeom prst="rect">
            <a:avLst/>
          </a:prstGeom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2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Funding</a:t>
            </a:r>
            <a:r>
              <a:rPr lang="es-ES" dirty="0" smtClean="0"/>
              <a:t> </a:t>
            </a:r>
            <a:r>
              <a:rPr lang="es-ES" dirty="0" err="1" smtClean="0"/>
              <a:t>Projects</a:t>
            </a:r>
            <a:r>
              <a:rPr lang="es-ES" dirty="0" smtClean="0"/>
              <a:t>: </a:t>
            </a:r>
            <a:r>
              <a:rPr lang="es-ES" dirty="0" err="1" smtClean="0"/>
              <a:t>Artists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17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136904" cy="565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5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Funding</a:t>
            </a:r>
            <a:r>
              <a:rPr lang="es-ES" dirty="0" smtClean="0"/>
              <a:t> </a:t>
            </a:r>
            <a:r>
              <a:rPr lang="es-ES" dirty="0" err="1" smtClean="0"/>
              <a:t>Projects</a:t>
            </a:r>
            <a:r>
              <a:rPr lang="es-ES" dirty="0" smtClean="0"/>
              <a:t>: </a:t>
            </a:r>
            <a:r>
              <a:rPr lang="es-ES" dirty="0" err="1" smtClean="0"/>
              <a:t>Technicians</a:t>
            </a:r>
            <a:r>
              <a:rPr lang="es-ES" dirty="0" smtClean="0"/>
              <a:t> &amp; Network</a:t>
            </a:r>
            <a:endParaRPr lang="es-ES" dirty="0"/>
          </a:p>
        </p:txBody>
      </p:sp>
      <p:pic>
        <p:nvPicPr>
          <p:cNvPr id="5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3370" y="2086340"/>
            <a:ext cx="5377258" cy="3022019"/>
          </a:xfrm>
        </p:spPr>
      </p:pic>
    </p:spTree>
    <p:extLst>
      <p:ext uri="{BB962C8B-B14F-4D97-AF65-F5344CB8AC3E}">
        <p14:creationId xmlns:p14="http://schemas.microsoft.com/office/powerpoint/2010/main" val="32480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Technologies: </a:t>
            </a:r>
            <a:r>
              <a:rPr lang="es-ES" dirty="0" err="1" smtClean="0"/>
              <a:t>Polycom</a:t>
            </a:r>
            <a:endParaRPr lang="es-ES" dirty="0"/>
          </a:p>
        </p:txBody>
      </p:sp>
      <p:pic>
        <p:nvPicPr>
          <p:cNvPr id="5" name="4 Marcador de contenid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r="2687"/>
          <a:stretch/>
        </p:blipFill>
        <p:spPr bwMode="auto">
          <a:xfrm>
            <a:off x="396560" y="620688"/>
            <a:ext cx="8423912" cy="522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 rot="-5400000">
            <a:off x="-1585664" y="3682008"/>
            <a:ext cx="41767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 smtClean="0">
                <a:solidFill>
                  <a:schemeClr val="bg1"/>
                </a:solidFill>
                <a:latin typeface="Arial" pitchFamily="34" charset="0"/>
              </a:rPr>
              <a:t>Thomas </a:t>
            </a:r>
            <a:r>
              <a:rPr lang="en-GB" sz="800" dirty="0" err="1" smtClean="0">
                <a:solidFill>
                  <a:schemeClr val="bg1"/>
                </a:solidFill>
                <a:latin typeface="Arial" pitchFamily="34" charset="0"/>
              </a:rPr>
              <a:t>Solak</a:t>
            </a:r>
            <a:endParaRPr lang="en-GB" sz="8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4636339"/>
            <a:ext cx="4165200" cy="16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\\tibidabo.cesca.cat\depts\General\Fotografies\2017\0601 TNC\Konic_NearInTheDistance03_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/>
          <a:stretch/>
        </p:blipFill>
        <p:spPr bwMode="auto">
          <a:xfrm>
            <a:off x="0" y="548680"/>
            <a:ext cx="9131673" cy="524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Technologies: </a:t>
            </a:r>
            <a:r>
              <a:rPr lang="en-GB" dirty="0" err="1" smtClean="0"/>
              <a:t>Ultragrid</a:t>
            </a:r>
            <a:endParaRPr lang="en-GB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-5400000">
            <a:off x="-1945138" y="3609186"/>
            <a:ext cx="41767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koniclab.alcañiz2017</a:t>
            </a:r>
          </a:p>
        </p:txBody>
      </p:sp>
      <p:pic>
        <p:nvPicPr>
          <p:cNvPr id="8" name="Picture 3" descr="C:\Users\igandia\Desktop\Performing Arts\2017\TNC-Near in the distance 3\diari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 r="148" b="16926"/>
          <a:stretch/>
        </p:blipFill>
        <p:spPr bwMode="auto">
          <a:xfrm>
            <a:off x="323528" y="5086663"/>
            <a:ext cx="4159032" cy="12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2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803275"/>
            <a:ext cx="8493125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Technologies: LOLA</a:t>
            </a:r>
            <a:endParaRPr lang="en-GB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-5400000">
            <a:off x="-1585664" y="3321720"/>
            <a:ext cx="41767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 smtClean="0">
                <a:solidFill>
                  <a:schemeClr val="bg1"/>
                </a:solidFill>
                <a:latin typeface="Arial" pitchFamily="34" charset="0"/>
              </a:rPr>
              <a:t>Foto y vídeo: Juan Luís Jiménez Tenorio</a:t>
            </a:r>
            <a:endParaRPr lang="ca-ES" sz="8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5012795"/>
            <a:ext cx="4165200" cy="129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2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C7431-5786-734C-9FF5-C89B7FF40DC0}" type="slidenum">
              <a:rPr lang="en-US"/>
              <a:pPr/>
              <a:t>19</a:t>
            </a:fld>
            <a:endParaRPr lang="en-US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Technologies: </a:t>
            </a:r>
            <a:r>
              <a:rPr lang="en-GB" dirty="0" err="1" smtClean="0"/>
              <a:t>Videolan</a:t>
            </a:r>
            <a:r>
              <a:rPr lang="en-GB" dirty="0" smtClean="0"/>
              <a:t> (VLC)</a:t>
            </a:r>
            <a:endParaRPr lang="it-IT" dirty="0"/>
          </a:p>
        </p:txBody>
      </p:sp>
      <p:pic>
        <p:nvPicPr>
          <p:cNvPr id="8" name="Picture 5" descr="lice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58219" cy="5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 rot="-5400000">
            <a:off x="-1419393" y="4001991"/>
            <a:ext cx="41767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s-ES" sz="800" dirty="0">
                <a:solidFill>
                  <a:schemeClr val="bg1"/>
                </a:solidFill>
                <a:latin typeface="Arial" pitchFamily="34" charset="0"/>
              </a:rPr>
              <a:t>Gran </a:t>
            </a:r>
            <a:r>
              <a:rPr lang="es-ES" sz="800" dirty="0" err="1">
                <a:solidFill>
                  <a:schemeClr val="bg1"/>
                </a:solidFill>
                <a:latin typeface="Arial" pitchFamily="34" charset="0"/>
              </a:rPr>
              <a:t>Teatre</a:t>
            </a:r>
            <a:r>
              <a:rPr lang="es-ES" sz="800" dirty="0">
                <a:solidFill>
                  <a:schemeClr val="bg1"/>
                </a:solidFill>
                <a:latin typeface="Arial" pitchFamily="34" charset="0"/>
              </a:rPr>
              <a:t> del </a:t>
            </a:r>
            <a:r>
              <a:rPr lang="es-ES" sz="800" dirty="0" err="1">
                <a:solidFill>
                  <a:schemeClr val="bg1"/>
                </a:solidFill>
                <a:latin typeface="Arial" pitchFamily="34" charset="0"/>
              </a:rPr>
              <a:t>Liceu</a:t>
            </a:r>
            <a:r>
              <a:rPr lang="es-ES" sz="800" dirty="0">
                <a:solidFill>
                  <a:schemeClr val="bg1"/>
                </a:solidFill>
                <a:latin typeface="Arial" pitchFamily="34" charset="0"/>
              </a:rPr>
              <a:t> de </a:t>
            </a:r>
            <a:r>
              <a:rPr lang="es-ES" sz="800" dirty="0" err="1">
                <a:solidFill>
                  <a:schemeClr val="bg1"/>
                </a:solidFill>
                <a:latin typeface="Arial" pitchFamily="34" charset="0"/>
              </a:rPr>
              <a:t>Bardeclona</a:t>
            </a:r>
            <a:endParaRPr lang="ca-ES" sz="8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4276" y="5348378"/>
            <a:ext cx="4165200" cy="87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0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48874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79512" y="5301208"/>
            <a:ext cx="8784976" cy="783193"/>
          </a:xfrm>
          <a:prstGeom prst="roundRect">
            <a:avLst/>
          </a:prstGeom>
          <a:noFill/>
          <a:ln>
            <a:solidFill>
              <a:srgbClr val="2A788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CSUC </a:t>
            </a:r>
            <a:r>
              <a:rPr lang="es-ES" sz="2000" b="1" dirty="0" err="1"/>
              <a:t>is</a:t>
            </a:r>
            <a:r>
              <a:rPr lang="es-ES" sz="2000" b="1" dirty="0"/>
              <a:t> a </a:t>
            </a:r>
            <a:r>
              <a:rPr lang="es-ES" sz="2000" b="1" dirty="0" err="1"/>
              <a:t>Consortium</a:t>
            </a:r>
            <a:r>
              <a:rPr lang="es-ES" sz="2000" b="1" dirty="0"/>
              <a:t> of 10 </a:t>
            </a:r>
            <a:r>
              <a:rPr lang="es-ES" sz="2000" b="1" dirty="0" err="1"/>
              <a:t>Universities</a:t>
            </a:r>
            <a:r>
              <a:rPr lang="es-ES" sz="2000" b="1" dirty="0"/>
              <a:t> and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Catalan</a:t>
            </a:r>
            <a:r>
              <a:rPr lang="es-ES" sz="2000" b="1" dirty="0"/>
              <a:t> </a:t>
            </a:r>
            <a:r>
              <a:rPr lang="es-ES" sz="2000" b="1" dirty="0" err="1" smtClean="0"/>
              <a:t>Government</a:t>
            </a:r>
            <a:r>
              <a:rPr lang="es-ES" sz="2000" b="1" dirty="0" smtClean="0"/>
              <a:t>.</a:t>
            </a:r>
            <a:endParaRPr lang="es-ES" sz="2000" b="1" dirty="0"/>
          </a:p>
          <a:p>
            <a:pPr algn="ctr"/>
            <a:r>
              <a:rPr lang="es-ES" sz="2000" b="1" dirty="0" smtClean="0"/>
              <a:t>“</a:t>
            </a:r>
            <a:r>
              <a:rPr lang="en-US" sz="2000" b="1" dirty="0"/>
              <a:t>Collaborating and Sharing to Improve the University System</a:t>
            </a:r>
            <a:r>
              <a:rPr lang="es-ES" sz="2000" b="1" dirty="0"/>
              <a:t>“</a:t>
            </a:r>
          </a:p>
        </p:txBody>
      </p:sp>
      <p:pic>
        <p:nvPicPr>
          <p:cNvPr id="18" name="6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255936"/>
            <a:ext cx="19272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8 Imagen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1138461"/>
            <a:ext cx="1481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052736"/>
            <a:ext cx="231298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495774"/>
            <a:ext cx="18621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13 Image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2630711"/>
            <a:ext cx="20605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1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2456086"/>
            <a:ext cx="20605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5 Imagen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775299"/>
            <a:ext cx="2681288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17 Image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3646711"/>
            <a:ext cx="14811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18 Imagen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646711"/>
            <a:ext cx="173513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http://www.aragirona.cat/imatges/nou-logo-udg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495774"/>
            <a:ext cx="15113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7794"/>
            <a:ext cx="2021259" cy="60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\\tibidabo.cesca.cat\depts\General\Logotips\CSUC\CSUC logotip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50" y="-15507"/>
            <a:ext cx="2916000" cy="56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7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Back </a:t>
            </a:r>
            <a:r>
              <a:rPr lang="es-ES" dirty="0" err="1"/>
              <a:t>Channel</a:t>
            </a:r>
            <a:r>
              <a:rPr lang="es-ES" dirty="0"/>
              <a:t> </a:t>
            </a:r>
            <a:r>
              <a:rPr lang="es-ES" dirty="0" err="1" smtClean="0"/>
              <a:t>Communications</a:t>
            </a:r>
            <a:endParaRPr lang="es-ES" dirty="0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"/>
          <a:stretch/>
        </p:blipFill>
        <p:spPr>
          <a:xfrm>
            <a:off x="-7166" y="555037"/>
            <a:ext cx="9151166" cy="5793496"/>
          </a:xfr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 rot="-5400000">
            <a:off x="-1967618" y="4185250"/>
            <a:ext cx="41767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koniclab.alcañiz2017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331640" y="155679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Back </a:t>
            </a:r>
            <a:r>
              <a:rPr lang="es-ES" b="1" dirty="0" err="1" smtClean="0">
                <a:solidFill>
                  <a:schemeClr val="bg1"/>
                </a:solidFill>
              </a:rPr>
              <a:t>channel</a:t>
            </a:r>
            <a:r>
              <a:rPr lang="es-ES" b="1" dirty="0" smtClean="0">
                <a:solidFill>
                  <a:schemeClr val="bg1"/>
                </a:solidFill>
              </a:rPr>
              <a:t>(s) </a:t>
            </a:r>
            <a:endParaRPr lang="es-ES" b="1" dirty="0">
              <a:solidFill>
                <a:schemeClr val="bg1"/>
              </a:solidFill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 flipH="1">
            <a:off x="2339752" y="1887296"/>
            <a:ext cx="360040" cy="3173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9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5192" y="88900"/>
            <a:ext cx="8867328" cy="395288"/>
          </a:xfrm>
        </p:spPr>
        <p:txBody>
          <a:bodyPr/>
          <a:lstStyle/>
          <a:p>
            <a:r>
              <a:rPr lang="es-ES" dirty="0" smtClean="0"/>
              <a:t>Back </a:t>
            </a:r>
            <a:r>
              <a:rPr lang="es-ES" dirty="0" err="1" smtClean="0"/>
              <a:t>Channel</a:t>
            </a:r>
            <a:r>
              <a:rPr lang="es-ES" dirty="0" smtClean="0"/>
              <a:t> </a:t>
            </a:r>
            <a:r>
              <a:rPr lang="es-ES" dirty="0" err="1" smtClean="0"/>
              <a:t>Communications</a:t>
            </a:r>
            <a:r>
              <a:rPr lang="es-ES" dirty="0" smtClean="0"/>
              <a:t>: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Mistery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Green </a:t>
            </a:r>
            <a:r>
              <a:rPr lang="es-ES" dirty="0" err="1" smtClean="0"/>
              <a:t>Dresses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/>
          <a:stretch/>
        </p:blipFill>
        <p:spPr>
          <a:xfrm>
            <a:off x="355345" y="764704"/>
            <a:ext cx="8465127" cy="513892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5" t="22097" r="35456" b="15895"/>
          <a:stretch/>
        </p:blipFill>
        <p:spPr>
          <a:xfrm>
            <a:off x="6652092" y="620688"/>
            <a:ext cx="2384404" cy="244827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-1404664" y="5918052"/>
            <a:ext cx="1188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connections</a:t>
            </a:r>
            <a:r>
              <a:rPr lang="es-ES" dirty="0" smtClean="0"/>
              <a:t> are </a:t>
            </a:r>
            <a:r>
              <a:rPr lang="es-ES" dirty="0" err="1" smtClean="0"/>
              <a:t>important</a:t>
            </a:r>
            <a:r>
              <a:rPr lang="es-ES" dirty="0" smtClean="0"/>
              <a:t>,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only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network</a:t>
            </a:r>
            <a:r>
              <a:rPr lang="es-ES" dirty="0" smtClean="0"/>
              <a:t> </a:t>
            </a:r>
            <a:r>
              <a:rPr lang="es-ES" dirty="0" err="1" smtClean="0"/>
              <a:t>connections</a:t>
            </a:r>
            <a:r>
              <a:rPr lang="es-ES" smtClean="0"/>
              <a:t>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86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terrogant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56483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2348880"/>
            <a:ext cx="6400800" cy="1143000"/>
          </a:xfrm>
        </p:spPr>
        <p:txBody>
          <a:bodyPr/>
          <a:lstStyle/>
          <a:p>
            <a:r>
              <a:rPr lang="en-GB" sz="2800" dirty="0" smtClean="0"/>
              <a:t>Thanks for you attention</a:t>
            </a:r>
            <a:r>
              <a:rPr lang="en-GB" dirty="0" smtClean="0"/>
              <a:t>!</a:t>
            </a:r>
            <a:br>
              <a:rPr lang="en-GB" dirty="0" smtClean="0"/>
            </a:br>
            <a:r>
              <a:rPr lang="en-GB" dirty="0" smtClean="0"/>
              <a:t>Questions?</a:t>
            </a:r>
            <a:endParaRPr lang="en-GB" sz="28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19077" y="3611075"/>
            <a:ext cx="3941763" cy="393989"/>
          </a:xfrm>
        </p:spPr>
        <p:txBody>
          <a:bodyPr/>
          <a:lstStyle/>
          <a:p>
            <a:r>
              <a:rPr lang="en-GB" i="1" dirty="0" smtClean="0"/>
              <a:t>mariaisabel.gandia@csuc.cat</a:t>
            </a:r>
          </a:p>
        </p:txBody>
      </p:sp>
      <p:sp>
        <p:nvSpPr>
          <p:cNvPr id="2" name="AutoShape 2" descr="data:image/jpeg;base64,/9j/4AAQSkZJRgABAQAAAQABAAD/2wCEAAkGBxQSEhUUEhQUFBUUFRQVFBQUFBQUEBQVFRUWFhUUFBQYHCggGBolHBQUITEhJSkrLi4uFx8zODMsNygtLisBCgoKDg0OGBAQFywcHBwsLCwsLCwsLCwsLCssLCwsLCw3LCwsLCwsLCwsLC0sMCwsLCszLCw3NzcsOCsrNysrK//AABEIAMIBAwMBIgACEQEDEQH/xAAcAAAABwEBAAAAAAAAAAAAAAAAAQIDBAUGBwj/xABTEAABBAADBAYFCAUGCgsBAAABAAIDEQQhMQUSQVEGByJhcZETMoHB8BQ1UnKSobHRFSNCc7MIM2Ky0uEXJTRTVYKTosLxJENUZGWDlKOk0+MY/8QAGAEAAwEBAAAAAAAAAAAAAAAAAAECAwT/xAAjEQEBAAICAwACAgMAAAAAAAAAAQIREjEDIUETUQQyIkKB/9oADAMBAAIRAxEAPwDkQCWAiCUEGNR5z2292alAKJIf1ngEqc7PCatVIY4HRV7yiZIRoph5LRGo8OJByOR+5P2qIpBEEEEUjSbR2gDQSULRoFIJNoWgDQRWitAKQSULTIpGCkowUgWCjtN7yO0lF2haRaFoGyrREpNoiUDZRKIBJQQDoai3UcT+BSnFIyN1Ej3USBpACUEgFKBVpOAqE53bd5Dv0W+6BdXk+0iJHXBhv88Rb5NcoWnXMVvHLxXdejPQrB4BoGHhaHcZXgPnceZecx4CglobebdkdD8fNZjweIcCKBMfo256EGSrHerF/VVtU5twbh3GfCj7jKvUKNLjD53p5TxPVntWPN2Dky+g+KT+o8qinZLA7cxEb43cpGOY6vBwFheyVGx+AimYWTRslYdWvaHtPsKpLyK1wOiO12Hpp1NMIdLs0+jeMzhnuJif+7cbLD3GxpouOShzHujka6ORhLXseN1zSNQQUjLtC0zvpQcgHLRWkWhaAXaFpFowUAq0LQIyvgnoMM55a1jS5zzQAzJzpANNzVhg9izy0GRPN6Ejdb9p1ALf9G+hrINx8tun1oH9Wwn9n+kVq5od0Fr21pfIpWnI57gOrt7gPSTNa7XdaN4DxddLYbL6A4WJoLo/SvrV5sE893QBaXDwCgQRRog6m9Bkp76aO/iie+13WvTPy7JiaMo2NHINb+S5f1hYeKOZgjaGuLCXhorjkTXHVdB6W9JYsLGXPIJzDWA9p7uQHLmVxHaG2TPI6ST1nGzyHIDuCPSBkoWmGztPEJdoBy0LTdo7QCrR2kAoFyAXE7tBSaUGE9oeKsCkcIQS6QQamBWz6r+iH6SxVSf5PBuvm/p2ezCD/Szs/RHesOGFelOpDZQh2XG+u1iHvmcdSbO4wfZY3zPNUzbzDwtY0NYA1rQGta0ANaAKAaBoAOCcQQTAIILjfWd1kYrDY04fCObG2AM9IXMa8yPc0P3c9GgObpRsnNK3RybdkQVT0U2v8swcGJrd9NG1xbdhrtHNB5BwKtkyBcn67ug4xELsdA2p4G3MGj+dhaLJPNzALvlY4BdYSXtsURYOoQHi6Ofn5qQ13sH3qy6wdg/IcfiIG+oH78fdHJ2mD2A7v+qs652iRrAygcQkHFN5qAAl+jKAknGcgkHFnuCbbCl/J/cls+NS9nYo7wD+005HmLy05f8APguvdXnRf5O308uZcKiLs/1b3CnHvzCwnQXo6/EzigQxg3iedZ14leg9pwwjCl76axrM+QGVChroAjfo7jZ2ye0J3s33saTuAlu738RyJr2Ws3sLa8+IlDaaSaNsBbu9qnMks9obtnPkpbMU6cn0Ur2Qk5kAbzhdir04Zq7dtSKEbjGkkjtvfWfdQFKMcoLjYS/aAiJAcyTd1AIJb5Kg6Q9JTEN+Uu3M6Dbs5ZNvh4qRLimy7zWRMZYIc4UD43Q8lz3pTNI6NzdWseRQzNDie5GzZ7bW1JMTKZJDZyDW/ssbwa0cB+KgBpOiDvcFKwHHxCq+vYxm7pELSgHEcValoofHBMyQA/739ymZtL4kQYh3PzTjcZzHklvwgvJMOw6qZSs7hYktxTfBKMwOhUIwlNkJp1VkxytFmw8jirfZmIc8EOzqkqcqajQpBSrSic6gV656GYb0Wz8HHxZhoAfERt3vvteRpGZHwK9lbPFRRjkxg/3QtWdSEEEEEC8u9Zbr2rjf3oHlFGPcvUS8t9ZB/wAa4398P6jFOfTTx/2d06oj/ijCfUf/ABZFsFjuqH5nwn1H/wAWRbFUi9gggggnn7+UZgw3GYeX/OQFp/8AKeSD/wC5XsXI13D+UpFlgncbnb90ZXDykaRGMgnD8eSSzQJwj49iitIfwOEdK9rGC3EgAezit1snoIG0Zi1+gLBpZ08Vf9AejjIoBI5v6xwskjNo4ALoWFwLDE07jS4tDrIzurHa1A0RJtWPvpj+iGJjgmdEaYX/AM2NAQw0WhaDbGzJZ42uieHNYXOMLsmv5U4ftCsrWY290fa6UCYkSkh8T4yRGDvWQW3fIX3d6s9j7faxr8PO8Ne3MOzDZGm3W089QQnx1NN/5Mtymcnr0zMO0HRN9HKwQm/2hThnxOgVxh8D6cDdlhf3Nka6Ty4qRDCxx9Id2YB1DeG8KGljwH3rMbU2VMZLbutj7O47fDGxAHMgXrrpeqjHCdubLLa/2lBDC3d3h6Q3usABOXE1p3lZPEbOa+ORpoGU66VyPgtYMRJOxjH+sfWcWgOLRdOd3kUa8VIg6NXTcnb2e8bbXi3larRTbg20cE+GQxvFObXgRwI7ihguPs/Fdt6QdEI5GbkrLq91zfXb9V2oHcbC5btzo1Jg3HPfid6sgFZ/RcODvxTy6PHv0rr0+OaI/n94CL8/eiYfd+BCx032MnTx9ybdqfjglg+5JdqnCox8eQTcjdEpE/T2hMvhqeMVkn9intOHd703Jp7ENkH9Z4gq4yz7XaCNBIKd2i6NH1zY9oADMNQAA7D+GX01y/OtSiEju5XtnXT5uu7aDf8Aq8Mf9R/9tN/4ctof5rDfYk/tLmUryatEwZjxCNnI6seunaH0ML9h/wDbWH2vtN+KnlnlDd+Z++4NBDAd0DIEnkoD/efySvj8FncrW2OMj0x1RfNGE+o/+LItgsf1RfNGE+pJ/GkWwW0YXsEEEEE4v/KU/m8F9ef+rGuFLuv8pT+bwX15/wCrGuFFBpTBkPBX/RDZonxTGuFtbbncstLVDHoPBbjqzw7/AExkHq+qe86nyWdafHXNlYfdbuEaj8UrBwYtpLfTM3Gmm3EC4DgLvNSXzARg1nYH3pyKXLK/ejosbfin2vg5GkybxmcQGl1UWDk1jeCy+1MCHkGSNwDcw4ggjMHUZcLXQWsF5i78kNodmN2V5aBHKu7xfzLjJjlJY5zJts4ao5S4jdbUjWF4cODZAM94D9rvRN6ZMibuh43DkKGVnuOi1+CwzHRuDRbN93acM3DnRXOOsbZcbYyYY92nCyNe8lFrlzuNy9TTR4Tb0Ic18skcY/pPBBNDMkcfwV2OluDY4PfiIbPZBDw7I8SBovPJKaBT0y3p6dk29hX5enhPKpGH3rLdIMVhdx+/IwxuBDhvAkjuAN3yXDXcPal4UDe9hTt9FO0+SrO7dWavWrytIb+X4o/b8ZIh8eaydIikuSiURKSSSER0KDihwKoCKRs01K3xpK4JnDGpG/WCqM82lCCMBBIM07kul9CeqP8ASGDjxPyz0XpC8bnoN+tx7m+t6QXpyXNdV6Z6kvmfD/Wm/jPWkZ1jP/5//wDED/6Uf/ajb1A0b/SGn/df/wBl21BMtuLnqJP/AG//AOJ3/vlynbGBOHnmgcbMMskd1u7wa4gO3bNWKNXxXr5YnpH1YYLG4k4iUSNc6vStjfusloUC/KwarNpGim4yrmdiZ1WwlmycGDxha77ZLx9zlqk3h4Qxoa0BrWgNaBoABQATipAIIIIDi38pQ/q8F9ef+rGuGUuxfykMUDiMJFebYpHkfXcGtP8AuO8lx4hIJbOHgupdWrN1jb0JJ8CdfupcuYNPBdL6vJd5gaSLGY+/JQ0rpMnAjMWcvwKmxgOA3cjxHEKAG9kKbg30CTqeJOXiilC3RuuiQn5GkDRRMicszz4exPNk4Xn36JKR3NsEDKllNs4UOFHPMg+0ZrXYpxAOY01tZfFP3g7jQN146pUp24r0i2U7DTFhujmw8wqUrrfSnZIxWHLxXpGCwTeo1HtXJ3xkE3zV40ZwV5D2+5Lw/reabPJLg9YJ0se03ggEBp8ckQWTYaBQCS5A2JxRAoychnfMVpqgxMiQmBk72hPgKNJqqiMmoCCRGbAPcPwRIJQEL0z1I/M+H8Zv4r15kcV6b6kPmfD+M38V6tFbtBBBMgQQWW6M9JWzYrG4R7h6XDTHdHF0L2tcCOe65zh3Dd5oDUoIgUaACIoE0uPdavWcxrH4TAv3nm2TzsPZjaRTo43cXm63h6ufHQGnNutjbgxm0pnsNxx1BGbsERWHOHcXl5HisgUuUZhISPSY3guhdBZIwxpPrZiuJpxXPhqtX0AnHpt15FA2BeefL2qNtK7OHWBWWWmifgq68lDgltg5i0eFlIcPH+5GyxnpK3d0pYNcLKLEkEWownFZ+aRwvGNBabBGXsVFiJmticMrJomvJWEm0m0QHA1lnks3tTENcwBmryS4+GlKaJDmCzjN8W8NLPJci6SYYR4mQNrduxXIrsuDwvZDe7Pw8Vy3rAg3cVY/ab4CwfypXCvtl3cPH3JUPrBJfqEqL1gqpRM4JN5/HJLCT8fcsmwgUTkoIOCCNDL7kbECEGD3/imQfmo8ozT/AMfgmZ9U8Sy6aDBm42/VCCZ2e/8AVt8PeghKlrLzXpvqR+Z8P4zfxXrzIujdDurjHY3CMngxbIo3l+6wvnaRuvLTk3LMgn2rRFekEFwn/A5tT/SDP9rifyQHU7tT/SDP9rifyTJ3VeWOsXaMuH21ipIXujeya2vaacCY2g58iOGhWy/wObU/0gz/AGuJ/Jcw6SbFlw+KmhlkEkkT9177cd47rTduzPrDXkkbf7I69sXGKxEEM9D1ml0Lz3mg5vkAp0/X7MR+rwcTDzfM97fshjfxXHjh3ckgsI4FGxptOkfWJjsc0slnDI3ZGGEejjI/pH1nDTImlmHaZKCEoFTcdqmUnw5LqkoWjpUlL4qy6N/5Sw3VWVS+lKtOjc9YmPe0Jo+1TpW3dcPJvsBBskeaVhpqcAdbUTZUtAixTb8uSkbZkAjD20CazpR9XOlg+UEVryVViX12e+/EJGGxOhJAJGYNgeIUgNDyCDp7+9OlLpHkLQdBnwKzvogcQN0XR53XtC0WOawUXOAs6cT4Kn2VE1uIJBJBBy71J/F8OyzIW4+S5l1iYQdl4Nlpo+B/vXSZ2yOGVAc+Kxe19j/KDJED2yN5pPFwvJWhzCT3oRHMJzGQlhLXCi00RyOaj2qCe1w5jzQJVZaFqeCua0CN6qw5K3zzS4DmnOQj19pUH0h5lKbKRxT4jklOTM6b9MeaJz7RIVy2sMJPTAPH8SgoLX0gqSWF6a6kvmfD/Wm/jPXmRem+pL5nw/jN/Geq0nbdoIIIALyx1lfOuN/e/wDBGvU68sdZXzrjf3v/AARqc+l4ds63X45pNZpTdfJFx9iyakvYCPYmnQhPlIeqlKyIr20UEqTVEFoy+liIZJ+Fm7Thdg5exE0aexO1l5qVadl6NubJDkbLmg2rCWB5gLciRwOh5Usf1eY/sNbpVtPuPkt+APYQVGvYUuCxADd0gjgdCnZTZG4DoLr7veiZDYNCt0mudXxSoHU/eA0br7qTGkXF4fe9fKuJ1Q6PQtdI81e6AL8VJnh3gS45aqT0ahAY4j9pxPlklIdqZPHl3LM7Sw269rxYzz50thJQ1Vfi8PvAmr7lVJxbp5s8RTbw9WTte3jksyzUeK3vWZEaYcqDjpwtYJmo8Qj4Pqc6MZ5BJ9EOQTsnH2om/Hko2vUNmEchqkmFvJP/AJpI96NjUMmAckToBWnxSecku09n5p7LSOIQkyR0nwkT6FVsrEZBFaCrTNJAXprqT+Z8P9ab+M9eY95IeByVpj2ygvEW6FOhhbujsjQ8O9Tbpcx29nryx1lfO2N/ej+oxZhkLcuyNBw7kpoA0FaKMstxUx1S2H480kI28fjgiChoP+73JLkD8fciKcKoz9UbdQifqjbqtWP1JaNPYn2DL2FMN4exPxe73qFr3odiNybd4Gj5Lqcc96ad/uXGtly7kzT315rquDxFxNrgKRYFvgmjtZ3mfvUacbrnAHWvYmcNOWO3s6NAg/cU7NKC7x8vjVBom1J+xQJBrPkrvZWG9FAwH6IvxOZ/FZzaFXQ0sAcQc1oJ8R2A08kQT2bxGLJzGlpDMaNNSeJKREy25+I/AKJA1ufY3jZq+fcpPNm+nkPpIDdCnN8RmKN965lNhtw6g58F1PpW39WWhh4ajvHFY12zw1mYLmkZjiK4g81USp3fHkk38exKlqzRvlz8k233BRpeyyfciBSG/wBlEw5e33pgsnNI4JR18/xSQMvjmgEpMoyKOkl+hThVEQQQWjDSUkSnJKtIlKqiG1Yxnsj6qrSrEN7PsAWWTXApvx5Iv7vwSg33pJb8exSsY4ogiARoAnIigShYThIr9UpuqTuknIWpUOBeTpXitNVlsB+SkRn8E8zZ5P8AyKlYfBFhBPDSxlfC0cMv0fOFfol4AcS1ud04kEcryXRdlybsQyGdcuKyeIxXpXtaC3daLcMwLH96mw7R3BTWh4FAushx4HdB5KbDjWtLXGnODcsxwRQtqrIrPPme5Zk4m3hwJBdlunTRSXbSLNxpaSNASQDZPI5paNZYuVoe2vpjLwz9ymYiexzJ8lncXtEEgi7YaINa1z9qS7be7ZrgeKvHC5QuclXWJ2oxgDS5u9Va8lK2XjoXt3S8B3K+PcsniZg4xE0XtjJIHHKyfjkqGXGPYx9Mt7pCN7lxBUaO3bc9IouyacTyvvWSmxO4C2YU4acj3hSsPtUmNheCXCrHeCk7Z2gydtGGjwJdmPuVzx5fpFzjGYsguLm5ZpM0pGrRXdkfNW8GFIPaY0jusIYvDl5yaAOWqr8WX6LnFJEbuu5KEZr2+9WUWziPal/I0TxX9K5xWlhvz9ySYz8eKtPkiHyVH4qPyRVeiKQYirUwIjh0/wAVHOKT5KUFc+gQT/HU8opwkSlXuw+jbsUwObIG2ZRRY5x/VfJ9402yR/0mM6ZBryaAtWEHQOST0dTRXLG2RosGt44bsOo5PrFwuANEg86BmlpjlYk5ewLQwdX8j3RgTxD0gJbvFoA/yeg7tdlxdioWgGiScrFEnh+hsj2xu9K2pYvSt/VSHshzG8Berwb5Au0zUWbaY2Rnb96IrQjojJ6My+lZujDOxRAAc70bY8NK4EB2T6xUfZNaO4bpdOd1eTiV0RmZvNlbCT6N+5vuZvinaVVa0RYyU8arnGPHHxQWnj6ESkhpmjbb3t3i0iMFjZnO3nE0KbASeW+zgUvD9BJnuY0TR3JJLE3smt6Jsz3XemUD8tRvMurBRxo5xk1O2fhA/M6XkrSTodKDBUjXCcA21rj6O4xI0SAXTiHDs69oVdi5sHRiVgzmYAHSAlzHhrfRsmkLnEjLKB9jUbzboOBWnjk3/kjPL16FhsA0AZDuA4qUcKANM/NL2Rsxz53xvlJZG2Ml8LGu3vSxCWMM3iMiDrnpX7TSZJ2VKMU+DfIDWOkBLGOkc0DQsYXdq7FXZ3brMA9WPm8W+P1z3x+TXIwMIKzHsGScOGAH5J/Y2Dkmh9K90oDniOL0ULJbcQfWAN60N3232gqbEbRmY5zHEBzHFrhTTRaaIsZHTUWORK0x83jytk+IuGcm0mXDE/8AK0p+AcW5UDwNnLT49qgja0nMfZCA2vL9IfZCMsfHl3DmWc6T5MLJkSRloM6vK0puHDmkvvfJJPEZeqB3KuO1pPpD7IRfpaTmPshTfF46czzS24dxNnnn30KCfGGvhXsVZ+l5OY+yEf6Xk5j7IV4zDGaicrlVn8jINjXgeIPcm27Ozs5niTqVXnbEnMfZCR+mJOY+yFU/HPhXnrtctwqJ2HCpjteT6Q8giO1pOY8gr54fouOS5+TpDoAqf9LSfSHkEk7Vk5jyCOeH6HHJbmAJDsOqk7Uk5jyCT+lJOf3BLngOOS0dAmTEq921H8x5BIO038x5BK54nxyTpYc0kxKAdov5jyCSdoP5/cFFzxVJU4sCCrvlzuY8gglzxPVUxncKAc4CtASBqSlDFyEZvf8AaP0SfxJRoLhbkDGSUf1j87/ad+f9J3mUfyl5Nl7rtue8bzFn8B5BBBMHZcS/e9d2WY7RyO8cx35nzSXzu03nVbxqarPLwQQQCZMU8Zh7h6p9Y69opAxLzq9xsC7ceCCCAfOKeWm3vzAvtH6blIwczt2943nxN6lBBOBMix0sbXvjkkY6h2mPc12bheYNp2CVzXEtJBDiAQSDRLbGXA2fNBBVh/f/AIn/AGHHi5ARGHvDHiTfYHEMfTW+s26dqdeZSQ4nM8dUEEvH/ejLotG1BBdTIER0QQQCQluQQQBNTZQQQBonaIIJEQgUEEzJKJyCCkyEgoIJUCCIoIKVGyjQQSD/2Q==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4" descr="data:image/jpeg;base64,/9j/4AAQSkZJRgABAQAAAQABAAD/2wCEAAkGBxQSEhUUEhQUFBUUFRQVFBQUFBQUEBQVFRUWFhUUFBQYHCggGBolHBQUITEhJSkrLi4uFx8zODMsNygtLisBCgoKDg0OGBAQFywcHBwsLCwsLCwsLCwsLCssLCwsLCw3LCwsLCwsLCwsLC0sMCwsLCszLCw3NzcsOCsrNysrK//AABEIAMIBAwMBIgACEQEDEQH/xAAcAAAABwEBAAAAAAAAAAAAAAAAAQIDBAUGBwj/xABTEAABBAADBAYFCAUGCgsBAAABAAIDEQQhMQUSQVEGByJhcZETMoHB8BQ1UnKSobHRFSNCc7MIM2Ky0uEXJTRTVYKTosLxJENUZGWDlKOk0+MY/8QAGAEAAwEBAAAAAAAAAAAAAAAAAAECAwT/xAAjEQEBAAICAwACAgMAAAAAAAAAAQIREjEDIUETUQQyIkKB/9oADAMBAAIRAxEAPwDkQCWAiCUEGNR5z2292alAKJIf1ngEqc7PCatVIY4HRV7yiZIRoph5LRGo8OJByOR+5P2qIpBEEEEUjSbR2gDQSULRoFIJNoWgDQRWitAKQSULTIpGCkowUgWCjtN7yO0lF2haRaFoGyrREpNoiUDZRKIBJQQDoai3UcT+BSnFIyN1Ej3USBpACUEgFKBVpOAqE53bd5Dv0W+6BdXk+0iJHXBhv88Rb5NcoWnXMVvHLxXdejPQrB4BoGHhaHcZXgPnceZecx4CglobebdkdD8fNZjweIcCKBMfo256EGSrHerF/VVtU5twbh3GfCj7jKvUKNLjD53p5TxPVntWPN2Dky+g+KT+o8qinZLA7cxEb43cpGOY6vBwFheyVGx+AimYWTRslYdWvaHtPsKpLyK1wOiO12Hpp1NMIdLs0+jeMzhnuJif+7cbLD3GxpouOShzHujka6ORhLXseN1zSNQQUjLtC0zvpQcgHLRWkWhaAXaFpFowUAq0LQIyvgnoMM55a1jS5zzQAzJzpANNzVhg9izy0GRPN6Ejdb9p1ALf9G+hrINx8tun1oH9Wwn9n+kVq5od0Fr21pfIpWnI57gOrt7gPSTNa7XdaN4DxddLYbL6A4WJoLo/SvrV5sE893QBaXDwCgQRRog6m9Bkp76aO/iie+13WvTPy7JiaMo2NHINb+S5f1hYeKOZgjaGuLCXhorjkTXHVdB6W9JYsLGXPIJzDWA9p7uQHLmVxHaG2TPI6ST1nGzyHIDuCPSBkoWmGztPEJdoBy0LTdo7QCrR2kAoFyAXE7tBSaUGE9oeKsCkcIQS6QQamBWz6r+iH6SxVSf5PBuvm/p2ezCD/Szs/RHesOGFelOpDZQh2XG+u1iHvmcdSbO4wfZY3zPNUzbzDwtY0NYA1rQGta0ANaAKAaBoAOCcQQTAIILjfWd1kYrDY04fCObG2AM9IXMa8yPc0P3c9GgObpRsnNK3RybdkQVT0U2v8swcGJrd9NG1xbdhrtHNB5BwKtkyBcn67ug4xELsdA2p4G3MGj+dhaLJPNzALvlY4BdYSXtsURYOoQHi6Ofn5qQ13sH3qy6wdg/IcfiIG+oH78fdHJ2mD2A7v+qs652iRrAygcQkHFN5qAAl+jKAknGcgkHFnuCbbCl/J/cls+NS9nYo7wD+005HmLy05f8APguvdXnRf5O308uZcKiLs/1b3CnHvzCwnQXo6/EzigQxg3iedZ14leg9pwwjCl76axrM+QGVChroAjfo7jZ2ye0J3s33saTuAlu738RyJr2Ws3sLa8+IlDaaSaNsBbu9qnMks9obtnPkpbMU6cn0Ur2Qk5kAbzhdir04Zq7dtSKEbjGkkjtvfWfdQFKMcoLjYS/aAiJAcyTd1AIJb5Kg6Q9JTEN+Uu3M6Dbs5ZNvh4qRLimy7zWRMZYIc4UD43Q8lz3pTNI6NzdWseRQzNDie5GzZ7bW1JMTKZJDZyDW/ssbwa0cB+KgBpOiDvcFKwHHxCq+vYxm7pELSgHEcValoofHBMyQA/739ymZtL4kQYh3PzTjcZzHklvwgvJMOw6qZSs7hYktxTfBKMwOhUIwlNkJp1VkxytFmw8jirfZmIc8EOzqkqcqajQpBSrSic6gV656GYb0Wz8HHxZhoAfERt3vvteRpGZHwK9lbPFRRjkxg/3QtWdSEEEEEC8u9Zbr2rjf3oHlFGPcvUS8t9ZB/wAa4398P6jFOfTTx/2d06oj/ijCfUf/ABZFsFjuqH5nwn1H/wAWRbFUi9gggggnn7+UZgw3GYeX/OQFp/8AKeSD/wC5XsXI13D+UpFlgncbnb90ZXDykaRGMgnD8eSSzQJwj49iitIfwOEdK9rGC3EgAezit1snoIG0Zi1+gLBpZ08Vf9AejjIoBI5v6xwskjNo4ALoWFwLDE07jS4tDrIzurHa1A0RJtWPvpj+iGJjgmdEaYX/AM2NAQw0WhaDbGzJZ42uieHNYXOMLsmv5U4ftCsrWY290fa6UCYkSkh8T4yRGDvWQW3fIX3d6s9j7faxr8PO8Ne3MOzDZGm3W089QQnx1NN/5Mtymcnr0zMO0HRN9HKwQm/2hThnxOgVxh8D6cDdlhf3Nka6Ty4qRDCxx9Id2YB1DeG8KGljwH3rMbU2VMZLbutj7O47fDGxAHMgXrrpeqjHCdubLLa/2lBDC3d3h6Q3usABOXE1p3lZPEbOa+ORpoGU66VyPgtYMRJOxjH+sfWcWgOLRdOd3kUa8VIg6NXTcnb2e8bbXi3larRTbg20cE+GQxvFObXgRwI7ihguPs/Fdt6QdEI5GbkrLq91zfXb9V2oHcbC5btzo1Jg3HPfid6sgFZ/RcODvxTy6PHv0rr0+OaI/n94CL8/eiYfd+BCx032MnTx9ybdqfjglg+5JdqnCox8eQTcjdEpE/T2hMvhqeMVkn9intOHd703Jp7ENkH9Z4gq4yz7XaCNBIKd2i6NH1zY9oADMNQAA7D+GX01y/OtSiEju5XtnXT5uu7aDf8Aq8Mf9R/9tN/4ctof5rDfYk/tLmUryatEwZjxCNnI6seunaH0ML9h/wDbWH2vtN+KnlnlDd+Z++4NBDAd0DIEnkoD/efySvj8FncrW2OMj0x1RfNGE+o/+LItgsf1RfNGE+pJ/GkWwW0YXsEEEEE4v/KU/m8F9ef+rGuFLuv8pT+bwX15/wCrGuFFBpTBkPBX/RDZonxTGuFtbbncstLVDHoPBbjqzw7/AExkHq+qe86nyWdafHXNlYfdbuEaj8UrBwYtpLfTM3Gmm3EC4DgLvNSXzARg1nYH3pyKXLK/ejosbfin2vg5GkybxmcQGl1UWDk1jeCy+1MCHkGSNwDcw4ggjMHUZcLXQWsF5i78kNodmN2V5aBHKu7xfzLjJjlJY5zJts4ao5S4jdbUjWF4cODZAM94D9rvRN6ZMibuh43DkKGVnuOi1+CwzHRuDRbN93acM3DnRXOOsbZcbYyYY92nCyNe8lFrlzuNy9TTR4Tb0Ic18skcY/pPBBNDMkcfwV2OluDY4PfiIbPZBDw7I8SBovPJKaBT0y3p6dk29hX5enhPKpGH3rLdIMVhdx+/IwxuBDhvAkjuAN3yXDXcPal4UDe9hTt9FO0+SrO7dWavWrytIb+X4o/b8ZIh8eaydIikuSiURKSSSER0KDihwKoCKRs01K3xpK4JnDGpG/WCqM82lCCMBBIM07kul9CeqP8ASGDjxPyz0XpC8bnoN+tx7m+t6QXpyXNdV6Z6kvmfD/Wm/jPWkZ1jP/5//wDED/6Uf/ajb1A0b/SGn/df/wBl21BMtuLnqJP/AG//AOJ3/vlynbGBOHnmgcbMMskd1u7wa4gO3bNWKNXxXr5YnpH1YYLG4k4iUSNc6vStjfusloUC/KwarNpGim4yrmdiZ1WwlmycGDxha77ZLx9zlqk3h4Qxoa0BrWgNaBoABQATipAIIIIDi38pQ/q8F9ef+rGuGUuxfykMUDiMJFebYpHkfXcGtP8AuO8lx4hIJbOHgupdWrN1jb0JJ8CdfupcuYNPBdL6vJd5gaSLGY+/JQ0rpMnAjMWcvwKmxgOA3cjxHEKAG9kKbg30CTqeJOXiilC3RuuiQn5GkDRRMicszz4exPNk4Xn36JKR3NsEDKllNs4UOFHPMg+0ZrXYpxAOY01tZfFP3g7jQN146pUp24r0i2U7DTFhujmw8wqUrrfSnZIxWHLxXpGCwTeo1HtXJ3xkE3zV40ZwV5D2+5Lw/reabPJLg9YJ0se03ggEBp8ckQWTYaBQCS5A2JxRAoychnfMVpqgxMiQmBk72hPgKNJqqiMmoCCRGbAPcPwRIJQEL0z1I/M+H8Zv4r15kcV6b6kPmfD+M38V6tFbtBBBMgQQWW6M9JWzYrG4R7h6XDTHdHF0L2tcCOe65zh3Dd5oDUoIgUaACIoE0uPdavWcxrH4TAv3nm2TzsPZjaRTo43cXm63h6ufHQGnNutjbgxm0pnsNxx1BGbsERWHOHcXl5HisgUuUZhISPSY3guhdBZIwxpPrZiuJpxXPhqtX0AnHpt15FA2BeefL2qNtK7OHWBWWWmifgq68lDgltg5i0eFlIcPH+5GyxnpK3d0pYNcLKLEkEWownFZ+aRwvGNBabBGXsVFiJmticMrJomvJWEm0m0QHA1lnks3tTENcwBmryS4+GlKaJDmCzjN8W8NLPJci6SYYR4mQNrduxXIrsuDwvZDe7Pw8Vy3rAg3cVY/ab4CwfypXCvtl3cPH3JUPrBJfqEqL1gqpRM4JN5/HJLCT8fcsmwgUTkoIOCCNDL7kbECEGD3/imQfmo8ozT/AMfgmZ9U8Sy6aDBm42/VCCZ2e/8AVt8PeghKlrLzXpvqR+Z8P4zfxXrzIujdDurjHY3CMngxbIo3l+6wvnaRuvLTk3LMgn2rRFekEFwn/A5tT/SDP9rifyQHU7tT/SDP9rifyTJ3VeWOsXaMuH21ipIXujeya2vaacCY2g58iOGhWy/wObU/0gz/AGuJ/Jcw6SbFlw+KmhlkEkkT9177cd47rTduzPrDXkkbf7I69sXGKxEEM9D1ml0Lz3mg5vkAp0/X7MR+rwcTDzfM97fshjfxXHjh3ckgsI4FGxptOkfWJjsc0slnDI3ZGGEejjI/pH1nDTImlmHaZKCEoFTcdqmUnw5LqkoWjpUlL4qy6N/5Sw3VWVS+lKtOjc9YmPe0Jo+1TpW3dcPJvsBBskeaVhpqcAdbUTZUtAixTb8uSkbZkAjD20CazpR9XOlg+UEVryVViX12e+/EJGGxOhJAJGYNgeIUgNDyCDp7+9OlLpHkLQdBnwKzvogcQN0XR53XtC0WOawUXOAs6cT4Kn2VE1uIJBJBBy71J/F8OyzIW4+S5l1iYQdl4Nlpo+B/vXSZ2yOGVAc+Kxe19j/KDJED2yN5pPFwvJWhzCT3oRHMJzGQlhLXCi00RyOaj2qCe1w5jzQJVZaFqeCua0CN6qw5K3zzS4DmnOQj19pUH0h5lKbKRxT4jklOTM6b9MeaJz7RIVy2sMJPTAPH8SgoLX0gqSWF6a6kvmfD/Wm/jPXmRem+pL5nw/jN/Geq0nbdoIIIALyx1lfOuN/e/wDBGvU68sdZXzrjf3v/AARqc+l4ds63X45pNZpTdfJFx9iyakvYCPYmnQhPlIeqlKyIr20UEqTVEFoy+liIZJ+Fm7Thdg5exE0aexO1l5qVadl6NubJDkbLmg2rCWB5gLciRwOh5Usf1eY/sNbpVtPuPkt+APYQVGvYUuCxADd0gjgdCnZTZG4DoLr7veiZDYNCt0mudXxSoHU/eA0br7qTGkXF4fe9fKuJ1Q6PQtdI81e6AL8VJnh3gS45aqT0ahAY4j9pxPlklIdqZPHl3LM7Sw269rxYzz50thJQ1Vfi8PvAmr7lVJxbp5s8RTbw9WTte3jksyzUeK3vWZEaYcqDjpwtYJmo8Qj4Pqc6MZ5BJ9EOQTsnH2om/Hko2vUNmEchqkmFvJP/AJpI96NjUMmAckToBWnxSecku09n5p7LSOIQkyR0nwkT6FVsrEZBFaCrTNJAXprqT+Z8P9ab+M9eY95IeByVpj2ygvEW6FOhhbujsjQ8O9Tbpcx29nryx1lfO2N/ej+oxZhkLcuyNBw7kpoA0FaKMstxUx1S2H480kI28fjgiChoP+73JLkD8fciKcKoz9UbdQifqjbqtWP1JaNPYn2DL2FMN4exPxe73qFr3odiNybd4Gj5Lqcc96ad/uXGtly7kzT315rquDxFxNrgKRYFvgmjtZ3mfvUacbrnAHWvYmcNOWO3s6NAg/cU7NKC7x8vjVBom1J+xQJBrPkrvZWG9FAwH6IvxOZ/FZzaFXQ0sAcQc1oJ8R2A08kQT2bxGLJzGlpDMaNNSeJKREy25+I/AKJA1ufY3jZq+fcpPNm+nkPpIDdCnN8RmKN965lNhtw6g58F1PpW39WWhh4ajvHFY12zw1mYLmkZjiK4g81USp3fHkk38exKlqzRvlz8k233BRpeyyfciBSG/wBlEw5e33pgsnNI4JR18/xSQMvjmgEpMoyKOkl+hThVEQQQWjDSUkSnJKtIlKqiG1Yxnsj6qrSrEN7PsAWWTXApvx5Iv7vwSg33pJb8exSsY4ogiARoAnIigShYThIr9UpuqTuknIWpUOBeTpXitNVlsB+SkRn8E8zZ5P8AyKlYfBFhBPDSxlfC0cMv0fOFfol4AcS1ud04kEcryXRdlybsQyGdcuKyeIxXpXtaC3daLcMwLH96mw7R3BTWh4FAushx4HdB5KbDjWtLXGnODcsxwRQtqrIrPPme5Zk4m3hwJBdlunTRSXbSLNxpaSNASQDZPI5paNZYuVoe2vpjLwz9ymYiexzJ8lncXtEEgi7YaINa1z9qS7be7ZrgeKvHC5QuclXWJ2oxgDS5u9Va8lK2XjoXt3S8B3K+PcsniZg4xE0XtjJIHHKyfjkqGXGPYx9Mt7pCN7lxBUaO3bc9IouyacTyvvWSmxO4C2YU4acj3hSsPtUmNheCXCrHeCk7Z2gydtGGjwJdmPuVzx5fpFzjGYsguLm5ZpM0pGrRXdkfNW8GFIPaY0jusIYvDl5yaAOWqr8WX6LnFJEbuu5KEZr2+9WUWziPal/I0TxX9K5xWlhvz9ySYz8eKtPkiHyVH4qPyRVeiKQYirUwIjh0/wAVHOKT5KUFc+gQT/HU8opwkSlXuw+jbsUwObIG2ZRRY5x/VfJ9402yR/0mM6ZBryaAtWEHQOST0dTRXLG2RosGt44bsOo5PrFwuANEg86BmlpjlYk5ewLQwdX8j3RgTxD0gJbvFoA/yeg7tdlxdioWgGiScrFEnh+hsj2xu9K2pYvSt/VSHshzG8Berwb5Au0zUWbaY2Rnb96IrQjojJ6My+lZujDOxRAAc70bY8NK4EB2T6xUfZNaO4bpdOd1eTiV0RmZvNlbCT6N+5vuZvinaVVa0RYyU8arnGPHHxQWnj6ESkhpmjbb3t3i0iMFjZnO3nE0KbASeW+zgUvD9BJnuY0TR3JJLE3smt6Jsz3XemUD8tRvMurBRxo5xk1O2fhA/M6XkrSTodKDBUjXCcA21rj6O4xI0SAXTiHDs69oVdi5sHRiVgzmYAHSAlzHhrfRsmkLnEjLKB9jUbzboOBWnjk3/kjPL16FhsA0AZDuA4qUcKANM/NL2Rsxz53xvlJZG2Ml8LGu3vSxCWMM3iMiDrnpX7TSZJ2VKMU+DfIDWOkBLGOkc0DQsYXdq7FXZ3brMA9WPm8W+P1z3x+TXIwMIKzHsGScOGAH5J/Y2Dkmh9K90oDniOL0ULJbcQfWAN60N3232gqbEbRmY5zHEBzHFrhTTRaaIsZHTUWORK0x83jytk+IuGcm0mXDE/8AK0p+AcW5UDwNnLT49qgja0nMfZCA2vL9IfZCMsfHl3DmWc6T5MLJkSRloM6vK0puHDmkvvfJJPEZeqB3KuO1pPpD7IRfpaTmPshTfF46czzS24dxNnnn30KCfGGvhXsVZ+l5OY+yEf6Xk5j7IV4zDGaicrlVn8jINjXgeIPcm27Ozs5niTqVXnbEnMfZCR+mJOY+yFU/HPhXnrtctwqJ2HCpjteT6Q8giO1pOY8gr54fouOS5+TpDoAqf9LSfSHkEk7Vk5jyCOeH6HHJbmAJDsOqk7Uk5jyCT+lJOf3BLngOOS0dAmTEq921H8x5BIO038x5BK54nxyTpYc0kxKAdov5jyCSdoP5/cFFzxVJU4sCCrvlzuY8gglzxPVUxncKAc4CtASBqSlDFyEZvf8AaP0SfxJRoLhbkDGSUf1j87/ad+f9J3mUfyl5Nl7rtue8bzFn8B5BBBMHZcS/e9d2WY7RyO8cx35nzSXzu03nVbxqarPLwQQQCZMU8Zh7h6p9Y69opAxLzq9xsC7ceCCCAfOKeWm3vzAvtH6blIwczt2943nxN6lBBOBMix0sbXvjkkY6h2mPc12bheYNp2CVzXEtJBDiAQSDRLbGXA2fNBBVh/f/AIn/AGHHi5ARGHvDHiTfYHEMfTW+s26dqdeZSQ4nM8dUEEvH/ejLotG1BBdTIER0QQQCQluQQQBNTZQQQBonaIIJEQgUEEzJKJyCCkyEgoIJUCCIoIKVGyjQQSD/2Q=="/>
          <p:cNvSpPr>
            <a:spLocks noChangeAspect="1" noChangeArrowheads="1"/>
          </p:cNvSpPr>
          <p:nvPr/>
        </p:nvSpPr>
        <p:spPr bwMode="auto">
          <a:xfrm>
            <a:off x="307975" y="-1219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7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" r="2019"/>
          <a:stretch/>
        </p:blipFill>
        <p:spPr>
          <a:xfrm>
            <a:off x="136478" y="1108127"/>
            <a:ext cx="8857397" cy="4611481"/>
          </a:xfrm>
        </p:spPr>
      </p:pic>
      <p:pic>
        <p:nvPicPr>
          <p:cNvPr id="5" name="Picture 2" descr="\\tibidabo.cesca.cat\depts\General\Logotips\CSUC\CSUC logot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50" y="-15507"/>
            <a:ext cx="2916000" cy="56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8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a-ES" dirty="0" smtClean="0"/>
              <a:t>The Network: </a:t>
            </a:r>
            <a:r>
              <a:rPr lang="en-GB" altLang="ca-ES" dirty="0" err="1" smtClean="0"/>
              <a:t>Anella</a:t>
            </a:r>
            <a:r>
              <a:rPr lang="en-GB" altLang="ca-ES" dirty="0" smtClean="0"/>
              <a:t> </a:t>
            </a:r>
            <a:r>
              <a:rPr lang="en-GB" altLang="ca-ES" dirty="0" err="1" smtClean="0"/>
              <a:t>Científica</a:t>
            </a:r>
            <a:endParaRPr lang="en-GB" altLang="ca-ES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Regional Research &amp; Education Network in Catalonia</a:t>
            </a:r>
          </a:p>
          <a:p>
            <a:r>
              <a:rPr lang="en-US" dirty="0"/>
              <a:t>81 institutions, 91 points of access, </a:t>
            </a:r>
            <a:r>
              <a:rPr lang="en-US" dirty="0" smtClean="0"/>
              <a:t>128 </a:t>
            </a:r>
            <a:r>
              <a:rPr lang="en-US" dirty="0"/>
              <a:t>connections</a:t>
            </a:r>
          </a:p>
          <a:p>
            <a:r>
              <a:rPr lang="en-US" dirty="0" smtClean="0"/>
              <a:t>Universities, Research Centers, Digital content</a:t>
            </a:r>
          </a:p>
          <a:p>
            <a:r>
              <a:rPr lang="en-US" dirty="0" smtClean="0"/>
              <a:t>Connected </a:t>
            </a:r>
            <a:r>
              <a:rPr lang="en-US" dirty="0"/>
              <a:t>to </a:t>
            </a:r>
            <a:r>
              <a:rPr lang="en-US" dirty="0" err="1"/>
              <a:t>RedIRIS</a:t>
            </a:r>
            <a:r>
              <a:rPr lang="en-US" dirty="0"/>
              <a:t> </a:t>
            </a:r>
          </a:p>
          <a:p>
            <a:r>
              <a:rPr lang="es-ES" dirty="0" smtClean="0"/>
              <a:t>A </a:t>
            </a:r>
            <a:r>
              <a:rPr lang="es-ES" dirty="0" err="1" smtClean="0"/>
              <a:t>traditional</a:t>
            </a:r>
            <a:r>
              <a:rPr lang="es-ES" dirty="0" smtClean="0"/>
              <a:t> </a:t>
            </a:r>
            <a:r>
              <a:rPr lang="es-ES" dirty="0" err="1" smtClean="0"/>
              <a:t>technical</a:t>
            </a:r>
            <a:r>
              <a:rPr lang="es-ES" dirty="0" smtClean="0"/>
              <a:t> </a:t>
            </a:r>
            <a:r>
              <a:rPr lang="es-ES" dirty="0" err="1" smtClean="0"/>
              <a:t>supporter</a:t>
            </a:r>
            <a:r>
              <a:rPr lang="es-ES" dirty="0" smtClean="0"/>
              <a:t> of </a:t>
            </a:r>
            <a:r>
              <a:rPr lang="es-ES" dirty="0" err="1" smtClean="0"/>
              <a:t>remote</a:t>
            </a:r>
            <a:r>
              <a:rPr lang="es-ES" dirty="0" smtClean="0"/>
              <a:t> </a:t>
            </a:r>
            <a:r>
              <a:rPr lang="es-ES" dirty="0" err="1" smtClean="0"/>
              <a:t>network</a:t>
            </a:r>
            <a:r>
              <a:rPr lang="es-ES" dirty="0" smtClean="0"/>
              <a:t> </a:t>
            </a:r>
            <a:r>
              <a:rPr lang="es-ES" dirty="0" err="1" smtClean="0"/>
              <a:t>collaborations</a:t>
            </a:r>
            <a:endParaRPr lang="es-ES" dirty="0"/>
          </a:p>
          <a:p>
            <a:pPr lvl="1"/>
            <a:r>
              <a:rPr lang="es-ES" dirty="0" smtClean="0"/>
              <a:t>Network and </a:t>
            </a:r>
            <a:r>
              <a:rPr lang="es-ES" dirty="0" err="1" smtClean="0"/>
              <a:t>Performing</a:t>
            </a:r>
            <a:r>
              <a:rPr lang="es-ES" dirty="0" smtClean="0"/>
              <a:t> </a:t>
            </a:r>
            <a:r>
              <a:rPr lang="es-ES" dirty="0" err="1" smtClean="0"/>
              <a:t>Arts</a:t>
            </a:r>
            <a:endParaRPr lang="es-ES" dirty="0" smtClean="0"/>
          </a:p>
          <a:p>
            <a:pPr lvl="1"/>
            <a:r>
              <a:rPr lang="es-ES" dirty="0" err="1" smtClean="0"/>
              <a:t>Telemedicine</a:t>
            </a:r>
            <a:endParaRPr lang="es-ES" dirty="0" smtClean="0"/>
          </a:p>
          <a:p>
            <a:pPr lvl="1"/>
            <a:r>
              <a:rPr lang="es-ES" dirty="0" err="1" smtClean="0"/>
              <a:t>Videoconferences</a:t>
            </a:r>
            <a:endParaRPr lang="es-ES" dirty="0"/>
          </a:p>
        </p:txBody>
      </p:sp>
      <p:pic>
        <p:nvPicPr>
          <p:cNvPr id="93190" name="Picture 6" descr="AC3-tran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8680"/>
            <a:ext cx="1913280" cy="107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3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23" y="3789040"/>
            <a:ext cx="2606700" cy="18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204" name="Picture 20" descr="NPA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2796517"/>
            <a:ext cx="2431529" cy="3440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5" name="Picture 21" descr="Retransmissió en directe d'una operació dins de The 5th LION Global Broadca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12" y="3789040"/>
            <a:ext cx="300086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1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48587"/>
            <a:ext cx="9089010" cy="5112568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Rehearsing</a:t>
            </a:r>
            <a:r>
              <a:rPr lang="es-ES" dirty="0" smtClean="0"/>
              <a:t> </a:t>
            </a:r>
            <a:r>
              <a:rPr lang="es-ES" dirty="0" err="1" smtClean="0"/>
              <a:t>Remotely</a:t>
            </a:r>
            <a:endParaRPr lang="es-E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-5400000">
            <a:off x="-1886778" y="3753450"/>
            <a:ext cx="41767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800" dirty="0" smtClean="0">
                <a:solidFill>
                  <a:schemeClr val="bg1"/>
                </a:solidFill>
              </a:rPr>
              <a:t>Captura: Alain </a:t>
            </a:r>
            <a:r>
              <a:rPr lang="es-ES" sz="800" dirty="0" err="1" smtClean="0">
                <a:solidFill>
                  <a:schemeClr val="bg1"/>
                </a:solidFill>
              </a:rPr>
              <a:t>Baumann</a:t>
            </a:r>
            <a:endParaRPr lang="es-E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" y="848587"/>
            <a:ext cx="9090000" cy="5113125"/>
          </a:xfr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Rehearsing</a:t>
            </a:r>
            <a:r>
              <a:rPr lang="es-ES" dirty="0"/>
              <a:t> </a:t>
            </a:r>
            <a:r>
              <a:rPr lang="es-ES" dirty="0" err="1"/>
              <a:t>Remotely</a:t>
            </a:r>
            <a:endParaRPr lang="es-E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-5400000">
            <a:off x="-1886778" y="3753450"/>
            <a:ext cx="41767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800" dirty="0" smtClean="0">
                <a:solidFill>
                  <a:schemeClr val="bg1"/>
                </a:solidFill>
              </a:rPr>
              <a:t>Alain </a:t>
            </a:r>
            <a:r>
              <a:rPr lang="es-ES" sz="800" dirty="0" err="1" smtClean="0">
                <a:solidFill>
                  <a:schemeClr val="bg1"/>
                </a:solidFill>
              </a:rPr>
              <a:t>Baumann</a:t>
            </a:r>
            <a:endParaRPr lang="es-E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7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Rehearsing Remotely</a:t>
            </a:r>
            <a:endParaRPr lang="en-US" dirty="0"/>
          </a:p>
        </p:txBody>
      </p:sp>
      <p:pic>
        <p:nvPicPr>
          <p:cNvPr id="10242" name="Picture 2" descr="05NITDII Barcelona AdolfAlcan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1672"/>
            <a:ext cx="7640485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 rot="-5400000">
            <a:off x="-1295920" y="4113808"/>
            <a:ext cx="41767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 dirty="0" smtClean="0">
                <a:solidFill>
                  <a:schemeClr val="bg1"/>
                </a:solidFill>
                <a:latin typeface="Arial" pitchFamily="34" charset="0"/>
              </a:rPr>
              <a:t>Koniclab.alcañiz2015</a:t>
            </a:r>
            <a:endParaRPr lang="ca-ES" sz="8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Physical</a:t>
            </a:r>
            <a:r>
              <a:rPr lang="es-ES" dirty="0" smtClean="0"/>
              <a:t>/In-</a:t>
            </a:r>
            <a:r>
              <a:rPr lang="es-ES" dirty="0" err="1"/>
              <a:t>P</a:t>
            </a:r>
            <a:r>
              <a:rPr lang="es-ES" dirty="0" err="1" smtClean="0"/>
              <a:t>erson</a:t>
            </a:r>
            <a:r>
              <a:rPr lang="es-ES" dirty="0" smtClean="0"/>
              <a:t> </a:t>
            </a:r>
            <a:r>
              <a:rPr lang="es-ES" dirty="0" err="1" smtClean="0"/>
              <a:t>Meetings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646"/>
            <a:ext cx="9144000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Partners</a:t>
            </a:r>
            <a:r>
              <a:rPr lang="es-ES" dirty="0" smtClean="0"/>
              <a:t>: </a:t>
            </a:r>
            <a:r>
              <a:rPr lang="en-US" dirty="0"/>
              <a:t>People and institutions make remote performances </a:t>
            </a:r>
            <a:r>
              <a:rPr lang="en-US" dirty="0" smtClean="0"/>
              <a:t>possible!</a:t>
            </a:r>
            <a:endParaRPr lang="es-ES" dirty="0"/>
          </a:p>
        </p:txBody>
      </p:sp>
      <p:grpSp>
        <p:nvGrpSpPr>
          <p:cNvPr id="20" name="19 Grupo"/>
          <p:cNvGrpSpPr/>
          <p:nvPr/>
        </p:nvGrpSpPr>
        <p:grpSpPr>
          <a:xfrm>
            <a:off x="475406" y="631476"/>
            <a:ext cx="8389583" cy="1013118"/>
            <a:chOff x="475406" y="631476"/>
            <a:chExt cx="8389583" cy="1013118"/>
          </a:xfrm>
        </p:grpSpPr>
        <p:pic>
          <p:nvPicPr>
            <p:cNvPr id="5" name="Picture 5" descr="http://transcriu.bnc.cat/localApps/images/bcvermel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989" y="916203"/>
              <a:ext cx="1800000" cy="443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06" y="823149"/>
              <a:ext cx="1800000" cy="629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AC09cm072p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462" y="631476"/>
              <a:ext cx="1800000" cy="1013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934" y="800892"/>
              <a:ext cx="1800000" cy="674287"/>
            </a:xfrm>
            <a:prstGeom prst="rect">
              <a:avLst/>
            </a:prstGeom>
          </p:spPr>
        </p:pic>
      </p:grpSp>
      <p:grpSp>
        <p:nvGrpSpPr>
          <p:cNvPr id="21" name="20 Grupo"/>
          <p:cNvGrpSpPr/>
          <p:nvPr/>
        </p:nvGrpSpPr>
        <p:grpSpPr>
          <a:xfrm>
            <a:off x="519356" y="1712442"/>
            <a:ext cx="8345633" cy="797343"/>
            <a:chOff x="519356" y="1574692"/>
            <a:chExt cx="8345633" cy="797343"/>
          </a:xfrm>
        </p:grpSpPr>
        <p:pic>
          <p:nvPicPr>
            <p:cNvPr id="15" name="Picture 5" descr="Image result for deic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3736" y="1750399"/>
              <a:ext cx="900000" cy="445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\\tibidabo.cesca.cat\depts\General\Logotips\CSUC\CSUC logoti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56" y="1800501"/>
              <a:ext cx="1800000" cy="34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900" y="1719634"/>
              <a:ext cx="1402089" cy="507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http://www.cesnet.cz/wp-content/uploads/2014/02/cesnet-logo-1920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934" y="1574692"/>
              <a:ext cx="1800000" cy="79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0" name="1029 Grupo"/>
          <p:cNvGrpSpPr/>
          <p:nvPr/>
        </p:nvGrpSpPr>
        <p:grpSpPr>
          <a:xfrm>
            <a:off x="475406" y="4693449"/>
            <a:ext cx="8389583" cy="708000"/>
            <a:chOff x="475406" y="4475462"/>
            <a:chExt cx="8389583" cy="708000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06" y="4508615"/>
              <a:ext cx="1800000" cy="641694"/>
            </a:xfrm>
            <a:prstGeom prst="rect">
              <a:avLst/>
            </a:prstGeom>
          </p:spPr>
        </p:pic>
        <p:pic>
          <p:nvPicPr>
            <p:cNvPr id="11" name="Picture 6" descr="rediri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989" y="4570841"/>
              <a:ext cx="1800000" cy="517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mdw Log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1934" y="4475462"/>
              <a:ext cx="900000" cy="7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://www.redclara.net/images/stories/Logos_CLARA/logo_redclara_med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462" y="4615473"/>
              <a:ext cx="1440000" cy="427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1028 Grupo"/>
          <p:cNvGrpSpPr/>
          <p:nvPr/>
        </p:nvGrpSpPr>
        <p:grpSpPr>
          <a:xfrm>
            <a:off x="395536" y="5469295"/>
            <a:ext cx="8389583" cy="624001"/>
            <a:chOff x="395536" y="5469295"/>
            <a:chExt cx="8389583" cy="624001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2064" y="5581066"/>
              <a:ext cx="900000" cy="400459"/>
            </a:xfrm>
            <a:prstGeom prst="rect">
              <a:avLst/>
            </a:prstGeom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32" b="35534"/>
            <a:stretch/>
          </p:blipFill>
          <p:spPr bwMode="auto">
            <a:xfrm>
              <a:off x="4188592" y="5556954"/>
              <a:ext cx="1800000" cy="448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https://www.netart.cc/fileadmin/_processed_/csm_marca_vermella_dab2d90bfa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119" y="5469295"/>
              <a:ext cx="1800000" cy="6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543917"/>
              <a:ext cx="900000" cy="47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2" name="1031 Grupo"/>
          <p:cNvGrpSpPr/>
          <p:nvPr/>
        </p:nvGrpSpPr>
        <p:grpSpPr>
          <a:xfrm>
            <a:off x="475406" y="3725601"/>
            <a:ext cx="8389583" cy="900000"/>
            <a:chOff x="475406" y="3552913"/>
            <a:chExt cx="8389583" cy="900000"/>
          </a:xfrm>
        </p:grpSpPr>
        <p:pic>
          <p:nvPicPr>
            <p:cNvPr id="8" name="Picture 4" descr="Logo Liceu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989" y="3840913"/>
              <a:ext cx="1800000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934" y="3752094"/>
              <a:ext cx="900000" cy="50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Image result for konic thtr logo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462" y="3552913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9" descr="logo_idt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06" y="3732223"/>
              <a:ext cx="2520000" cy="541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5" name="AutoShape 6" descr="Image result for iglor logo"/>
          <p:cNvSpPr>
            <a:spLocks noChangeAspect="1" noChangeArrowheads="1"/>
          </p:cNvSpPr>
          <p:nvPr/>
        </p:nvSpPr>
        <p:spPr bwMode="auto">
          <a:xfrm>
            <a:off x="155575" y="-1608138"/>
            <a:ext cx="33623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1033" name="1032 Grupo"/>
          <p:cNvGrpSpPr/>
          <p:nvPr/>
        </p:nvGrpSpPr>
        <p:grpSpPr>
          <a:xfrm>
            <a:off x="475406" y="2577633"/>
            <a:ext cx="8389583" cy="1080120"/>
            <a:chOff x="475406" y="2492896"/>
            <a:chExt cx="8389583" cy="108012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810" y="2688839"/>
              <a:ext cx="900000" cy="688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06" y="2604956"/>
              <a:ext cx="1800000" cy="8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http://static.tumblr.com/ef3e299789dfbd03bada0adef653ed21/q0xid7o/fqXnzejwn/tumblr_static_6x7caw71ueko4ko4k4ccggwo4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984" y="2727442"/>
              <a:ext cx="1872000" cy="611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http://www.internet2.edu/media/medialibrary/2013/10/15/internet2_logo_200px.gif"/>
            <p:cNvPicPr>
              <a:picLocks noChangeAspect="1" noChangeArrowheads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4869" y="2492896"/>
              <a:ext cx="1080120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305" y="2582956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41 CuadroTexto"/>
          <p:cNvSpPr txBox="1"/>
          <p:nvPr/>
        </p:nvSpPr>
        <p:spPr>
          <a:xfrm>
            <a:off x="2378612" y="5884327"/>
            <a:ext cx="438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287886"/>
                </a:solidFill>
              </a:rPr>
              <a:t>THANK YOU!!!</a:t>
            </a:r>
            <a:endParaRPr lang="en-GB" sz="3200" b="1" dirty="0">
              <a:solidFill>
                <a:srgbClr val="4097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3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UC 2013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e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CSUC 2013</Template>
  <TotalTime>10626</TotalTime>
  <Words>637</Words>
  <Application>Microsoft Office PowerPoint</Application>
  <PresentationFormat>Presentación en pantalla (4:3)</PresentationFormat>
  <Paragraphs>115</Paragraphs>
  <Slides>22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CSUC 2013</vt:lpstr>
      <vt:lpstr>Producing and Staging Networks Performances</vt:lpstr>
      <vt:lpstr>Presentación de PowerPoint</vt:lpstr>
      <vt:lpstr>Presentación de PowerPoint</vt:lpstr>
      <vt:lpstr>The Network: Anella Científica</vt:lpstr>
      <vt:lpstr>Rehearsing Remotely</vt:lpstr>
      <vt:lpstr>Rehearsing Remotely</vt:lpstr>
      <vt:lpstr>Rehearsing Remotely</vt:lpstr>
      <vt:lpstr>Physical/In-Person Meetings </vt:lpstr>
      <vt:lpstr>Partners: People and institutions make remote performances possible!</vt:lpstr>
      <vt:lpstr>Partners: People and institutions make remote performances possible!</vt:lpstr>
      <vt:lpstr>Funding Projects: Space &amp; Material</vt:lpstr>
      <vt:lpstr>Funding Projects: Space &amp; Material</vt:lpstr>
      <vt:lpstr>Funding Projects: Artists</vt:lpstr>
      <vt:lpstr>Funding Projects: Artists</vt:lpstr>
      <vt:lpstr>Funding Projects: Technicians &amp; Network</vt:lpstr>
      <vt:lpstr>Technologies: Polycom</vt:lpstr>
      <vt:lpstr>Technologies: Ultragrid</vt:lpstr>
      <vt:lpstr>Technologies: LOLA</vt:lpstr>
      <vt:lpstr>Technologies: Videolan (VLC)</vt:lpstr>
      <vt:lpstr>Back Channel Communications</vt:lpstr>
      <vt:lpstr>Back Channel Communications: the Mistery of the Green Dresses </vt:lpstr>
      <vt:lpstr>Thanks for you attention! Questions?</vt:lpstr>
    </vt:vector>
  </TitlesOfParts>
  <Company>CESCA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igandia</dc:creator>
  <cp:lastModifiedBy>igandia</cp:lastModifiedBy>
  <cp:revision>396</cp:revision>
  <cp:lastPrinted>2017-06-12T13:18:41Z</cp:lastPrinted>
  <dcterms:created xsi:type="dcterms:W3CDTF">2013-03-08T10:09:38Z</dcterms:created>
  <dcterms:modified xsi:type="dcterms:W3CDTF">2018-04-26T11:13:44Z</dcterms:modified>
</cp:coreProperties>
</file>